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diagrams/drawing2.xml" ContentType="application/vnd.ms-office.drawingml.diagramDrawing+xml"/>
  <Override PartName="/ppt/slides/slide2.xml" ContentType="application/vnd.openxmlformats-officedocument.presentationml.slide+xml"/>
  <Override PartName="/ppt/diagrams/colors1.xml" ContentType="application/vnd.openxmlformats-officedocument.drawingml.diagramColors+xml"/>
  <Override PartName="/ppt/diagrams/drawing4.xml" ContentType="application/vnd.ms-office.drawingml.diagramDrawing+xml"/>
  <Override PartName="/docProps/app.xml" ContentType="application/vnd.openxmlformats-officedocument.extended-properties+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diagrams/colors4.xml" ContentType="application/vnd.openxmlformats-officedocument.drawingml.diagramColors+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diagrams/layout2.xml" ContentType="application/vnd.openxmlformats-officedocument.drawingml.diagram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diagrams/data1.xml" ContentType="application/vnd.openxmlformats-officedocument.drawingml.diagramData+xml"/>
  <Override PartName="/ppt/diagrams/quickStyle3.xml" ContentType="application/vnd.openxmlformats-officedocument.drawingml.diagramStyle+xml"/>
  <Override PartName="/ppt/diagrams/layout4.xml" ContentType="application/vnd.openxmlformats-officedocument.drawingml.diagramLayout+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diagrams/drawing3.xml" ContentType="application/vnd.ms-office.drawingml.diagramDrawing+xml"/>
  <Override PartName="/ppt/diagrams/quickStyle4.xml" ContentType="application/vnd.openxmlformats-officedocument.drawingml.diagramStyl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diagrams/colors3.xml" ContentType="application/vnd.openxmlformats-officedocument.drawingml.diagramColors+xml"/>
  <Override PartName="/ppt/slideLayouts/slideLayout4.xml" ContentType="application/vnd.openxmlformats-officedocument.presentationml.slideLayout+xml"/>
  <Override PartName="/ppt/diagrams/data4.xml" ContentType="application/vnd.openxmlformats-officedocument.drawingml.diagramData+xml"/>
  <Override PartName="/ppt/slideLayouts/slideLayout2.xml" ContentType="application/vnd.openxmlformats-officedocument.presentationml.slideLayout+xml"/>
  <Override PartName="/ppt/diagrams/data3.xml" ContentType="application/vnd.openxmlformats-officedocument.drawingml.diagramData+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diagrams/quickStyle1.xml" ContentType="application/vnd.openxmlformats-officedocument.drawingml.diagramStyle+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diagrams/quickStyle2.xml" ContentType="application/vnd.openxmlformats-officedocument.drawingml.diagramStyl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diagrams/layout3.xml" ContentType="application/vnd.openxmlformats-officedocument.drawingml.diagramLayout+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diagrams/data2.xml" ContentType="application/vnd.openxmlformats-officedocument.drawingml.diagramData+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4" r:id="rId1"/>
  </p:sldMasterIdLst>
  <p:notesMasterIdLst>
    <p:notesMasterId r:id="rId22"/>
  </p:notesMasterIdLst>
  <p:sldIdLst>
    <p:sldId id="256" r:id="rId2"/>
    <p:sldId id="257" r:id="rId3"/>
    <p:sldId id="258" r:id="rId4"/>
    <p:sldId id="259" r:id="rId5"/>
    <p:sldId id="260" r:id="rId6"/>
    <p:sldId id="263" r:id="rId7"/>
    <p:sldId id="264" r:id="rId8"/>
    <p:sldId id="266" r:id="rId9"/>
    <p:sldId id="267" r:id="rId10"/>
    <p:sldId id="265" r:id="rId11"/>
    <p:sldId id="286" r:id="rId12"/>
    <p:sldId id="271" r:id="rId13"/>
    <p:sldId id="272" r:id="rId14"/>
    <p:sldId id="273" r:id="rId15"/>
    <p:sldId id="282" r:id="rId16"/>
    <p:sldId id="270" r:id="rId17"/>
    <p:sldId id="274" r:id="rId18"/>
    <p:sldId id="275" r:id="rId19"/>
    <p:sldId id="279" r:id="rId20"/>
    <p:sldId id="28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clrMode="gray"/>
  <p:clrMru>
    <a:srgbClr val="CD00D2"/>
    <a:srgbClr val="95009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25" d="100"/>
          <a:sy n="125" d="100"/>
        </p:scale>
        <p:origin x="-112" y="-1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notesMaster" Target="notesMasters/notesMaster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91D60F-8210-8347-B305-25A839182187}" type="doc">
      <dgm:prSet loTypeId="urn:microsoft.com/office/officeart/2005/8/layout/process2" loCatId="process" qsTypeId="urn:microsoft.com/office/officeart/2005/8/quickstyle/simple4" qsCatId="simple" csTypeId="urn:microsoft.com/office/officeart/2005/8/colors/colorful1" csCatId="colorful"/>
      <dgm:spPr/>
      <dgm:t>
        <a:bodyPr/>
        <a:lstStyle/>
        <a:p>
          <a:endParaRPr lang="en-US"/>
        </a:p>
      </dgm:t>
    </dgm:pt>
    <dgm:pt modelId="{B7A0FBF4-20DA-9045-83BB-6DDFF8FB7163}">
      <dgm:prSet/>
      <dgm:spPr/>
      <dgm:t>
        <a:bodyPr/>
        <a:lstStyle/>
        <a:p>
          <a:pPr rtl="0"/>
          <a:r>
            <a:rPr lang="en-US" dirty="0" smtClean="0">
              <a:solidFill>
                <a:srgbClr val="000000"/>
              </a:solidFill>
            </a:rPr>
            <a:t>Provide students with the text cut up into sentences</a:t>
          </a:r>
          <a:endParaRPr lang="en-US" dirty="0">
            <a:solidFill>
              <a:srgbClr val="000000"/>
            </a:solidFill>
          </a:endParaRPr>
        </a:p>
      </dgm:t>
    </dgm:pt>
    <dgm:pt modelId="{41F905A1-7A0F-F142-BCAA-BE1BCCFD3824}" type="parTrans" cxnId="{71B7AB02-714A-134E-B1BE-1F785926CF83}">
      <dgm:prSet/>
      <dgm:spPr/>
      <dgm:t>
        <a:bodyPr/>
        <a:lstStyle/>
        <a:p>
          <a:endParaRPr lang="en-US">
            <a:solidFill>
              <a:srgbClr val="000000"/>
            </a:solidFill>
          </a:endParaRPr>
        </a:p>
      </dgm:t>
    </dgm:pt>
    <dgm:pt modelId="{24320E05-B45D-6043-913D-8A6120053B7E}" type="sibTrans" cxnId="{71B7AB02-714A-134E-B1BE-1F785926CF83}">
      <dgm:prSet/>
      <dgm:spPr/>
      <dgm:t>
        <a:bodyPr/>
        <a:lstStyle/>
        <a:p>
          <a:endParaRPr lang="en-US">
            <a:solidFill>
              <a:srgbClr val="000000"/>
            </a:solidFill>
          </a:endParaRPr>
        </a:p>
      </dgm:t>
    </dgm:pt>
    <dgm:pt modelId="{BEFA4C98-C032-8A42-AB49-8164FBB95571}">
      <dgm:prSet/>
      <dgm:spPr/>
      <dgm:t>
        <a:bodyPr/>
        <a:lstStyle/>
        <a:p>
          <a:pPr rtl="0"/>
          <a:r>
            <a:rPr lang="en-US" dirty="0" smtClean="0">
              <a:solidFill>
                <a:srgbClr val="000000"/>
              </a:solidFill>
            </a:rPr>
            <a:t>Have students find words in the sentences that are similar</a:t>
          </a:r>
          <a:endParaRPr lang="en-US" dirty="0">
            <a:solidFill>
              <a:srgbClr val="000000"/>
            </a:solidFill>
          </a:endParaRPr>
        </a:p>
      </dgm:t>
    </dgm:pt>
    <dgm:pt modelId="{4496AAF4-4789-3D49-A239-ED3D5B57BF0E}" type="parTrans" cxnId="{45619B80-441D-5F44-B182-175836BA4FCF}">
      <dgm:prSet/>
      <dgm:spPr/>
      <dgm:t>
        <a:bodyPr/>
        <a:lstStyle/>
        <a:p>
          <a:endParaRPr lang="en-US">
            <a:solidFill>
              <a:srgbClr val="000000"/>
            </a:solidFill>
          </a:endParaRPr>
        </a:p>
      </dgm:t>
    </dgm:pt>
    <dgm:pt modelId="{6C8FE504-1437-F44C-9F95-1C407A7827BA}" type="sibTrans" cxnId="{45619B80-441D-5F44-B182-175836BA4FCF}">
      <dgm:prSet/>
      <dgm:spPr/>
      <dgm:t>
        <a:bodyPr/>
        <a:lstStyle/>
        <a:p>
          <a:endParaRPr lang="en-US">
            <a:solidFill>
              <a:srgbClr val="000000"/>
            </a:solidFill>
          </a:endParaRPr>
        </a:p>
      </dgm:t>
    </dgm:pt>
    <dgm:pt modelId="{070D26EC-34A2-3944-8A80-D3D06D44C7EB}">
      <dgm:prSet/>
      <dgm:spPr/>
      <dgm:t>
        <a:bodyPr/>
        <a:lstStyle/>
        <a:p>
          <a:pPr rtl="0"/>
          <a:r>
            <a:rPr lang="en-US" dirty="0" smtClean="0">
              <a:solidFill>
                <a:srgbClr val="000000"/>
              </a:solidFill>
            </a:rPr>
            <a:t>Have students try to connect words in the sentences and explain their thinking about the connections</a:t>
          </a:r>
          <a:endParaRPr lang="en-US" dirty="0">
            <a:solidFill>
              <a:srgbClr val="000000"/>
            </a:solidFill>
          </a:endParaRPr>
        </a:p>
      </dgm:t>
    </dgm:pt>
    <dgm:pt modelId="{2BF9F12A-FD48-B741-BDD4-DA9EE4EDF918}" type="parTrans" cxnId="{BFE548BC-E4FB-7C40-B2B7-095ECF0C9FE5}">
      <dgm:prSet/>
      <dgm:spPr/>
      <dgm:t>
        <a:bodyPr/>
        <a:lstStyle/>
        <a:p>
          <a:endParaRPr lang="en-US">
            <a:solidFill>
              <a:srgbClr val="000000"/>
            </a:solidFill>
          </a:endParaRPr>
        </a:p>
      </dgm:t>
    </dgm:pt>
    <dgm:pt modelId="{89C949EA-9897-8742-8176-2AFC98B270F9}" type="sibTrans" cxnId="{BFE548BC-E4FB-7C40-B2B7-095ECF0C9FE5}">
      <dgm:prSet/>
      <dgm:spPr/>
      <dgm:t>
        <a:bodyPr/>
        <a:lstStyle/>
        <a:p>
          <a:endParaRPr lang="en-US">
            <a:solidFill>
              <a:srgbClr val="000000"/>
            </a:solidFill>
          </a:endParaRPr>
        </a:p>
      </dgm:t>
    </dgm:pt>
    <dgm:pt modelId="{C35ACE65-06B6-3B4B-8CC8-A6BFF9E35FA0}">
      <dgm:prSet/>
      <dgm:spPr/>
      <dgm:t>
        <a:bodyPr/>
        <a:lstStyle/>
        <a:p>
          <a:pPr rtl="0"/>
          <a:r>
            <a:rPr lang="en-US" dirty="0" smtClean="0">
              <a:solidFill>
                <a:srgbClr val="000000"/>
              </a:solidFill>
            </a:rPr>
            <a:t>Have students try to put the sentences in order and explain the order</a:t>
          </a:r>
          <a:endParaRPr lang="en-US" dirty="0">
            <a:solidFill>
              <a:srgbClr val="000000"/>
            </a:solidFill>
          </a:endParaRPr>
        </a:p>
      </dgm:t>
    </dgm:pt>
    <dgm:pt modelId="{A17DBD8B-5169-C14F-9749-CC0E2148B531}" type="parTrans" cxnId="{EEBB3870-1690-A04A-94E9-AF71E9F5A92C}">
      <dgm:prSet/>
      <dgm:spPr/>
      <dgm:t>
        <a:bodyPr/>
        <a:lstStyle/>
        <a:p>
          <a:endParaRPr lang="en-US">
            <a:solidFill>
              <a:srgbClr val="000000"/>
            </a:solidFill>
          </a:endParaRPr>
        </a:p>
      </dgm:t>
    </dgm:pt>
    <dgm:pt modelId="{5E883EDE-06A9-9449-ABF1-D36817CEABEA}" type="sibTrans" cxnId="{EEBB3870-1690-A04A-94E9-AF71E9F5A92C}">
      <dgm:prSet/>
      <dgm:spPr/>
      <dgm:t>
        <a:bodyPr/>
        <a:lstStyle/>
        <a:p>
          <a:endParaRPr lang="en-US">
            <a:solidFill>
              <a:srgbClr val="000000"/>
            </a:solidFill>
          </a:endParaRPr>
        </a:p>
      </dgm:t>
    </dgm:pt>
    <dgm:pt modelId="{9E4F46C0-1015-EB4C-BAB9-38503373ACE2}" type="pres">
      <dgm:prSet presAssocID="{A391D60F-8210-8347-B305-25A839182187}" presName="linearFlow" presStyleCnt="0">
        <dgm:presLayoutVars>
          <dgm:resizeHandles val="exact"/>
        </dgm:presLayoutVars>
      </dgm:prSet>
      <dgm:spPr/>
      <dgm:t>
        <a:bodyPr/>
        <a:lstStyle/>
        <a:p>
          <a:endParaRPr lang="en-US"/>
        </a:p>
      </dgm:t>
    </dgm:pt>
    <dgm:pt modelId="{3C682D71-6FCD-8B4C-A7ED-D73B9F5CD6FB}" type="pres">
      <dgm:prSet presAssocID="{B7A0FBF4-20DA-9045-83BB-6DDFF8FB7163}" presName="node" presStyleLbl="node1" presStyleIdx="0" presStyleCnt="4">
        <dgm:presLayoutVars>
          <dgm:bulletEnabled val="1"/>
        </dgm:presLayoutVars>
      </dgm:prSet>
      <dgm:spPr/>
      <dgm:t>
        <a:bodyPr/>
        <a:lstStyle/>
        <a:p>
          <a:endParaRPr lang="en-US"/>
        </a:p>
      </dgm:t>
    </dgm:pt>
    <dgm:pt modelId="{C91703EE-01C1-6344-8F61-BF27F0375374}" type="pres">
      <dgm:prSet presAssocID="{24320E05-B45D-6043-913D-8A6120053B7E}" presName="sibTrans" presStyleLbl="sibTrans2D1" presStyleIdx="0" presStyleCnt="3"/>
      <dgm:spPr/>
      <dgm:t>
        <a:bodyPr/>
        <a:lstStyle/>
        <a:p>
          <a:endParaRPr lang="en-US"/>
        </a:p>
      </dgm:t>
    </dgm:pt>
    <dgm:pt modelId="{6DBD0D4A-80E0-764C-AC9A-AA1C628EB6B5}" type="pres">
      <dgm:prSet presAssocID="{24320E05-B45D-6043-913D-8A6120053B7E}" presName="connectorText" presStyleLbl="sibTrans2D1" presStyleIdx="0" presStyleCnt="3"/>
      <dgm:spPr/>
      <dgm:t>
        <a:bodyPr/>
        <a:lstStyle/>
        <a:p>
          <a:endParaRPr lang="en-US"/>
        </a:p>
      </dgm:t>
    </dgm:pt>
    <dgm:pt modelId="{3CA0877D-BB3C-2E4D-8695-178F9A4A54FE}" type="pres">
      <dgm:prSet presAssocID="{BEFA4C98-C032-8A42-AB49-8164FBB95571}" presName="node" presStyleLbl="node1" presStyleIdx="1" presStyleCnt="4">
        <dgm:presLayoutVars>
          <dgm:bulletEnabled val="1"/>
        </dgm:presLayoutVars>
      </dgm:prSet>
      <dgm:spPr/>
      <dgm:t>
        <a:bodyPr/>
        <a:lstStyle/>
        <a:p>
          <a:endParaRPr lang="en-US"/>
        </a:p>
      </dgm:t>
    </dgm:pt>
    <dgm:pt modelId="{443AABDE-6384-A844-9503-BA94FB142536}" type="pres">
      <dgm:prSet presAssocID="{6C8FE504-1437-F44C-9F95-1C407A7827BA}" presName="sibTrans" presStyleLbl="sibTrans2D1" presStyleIdx="1" presStyleCnt="3"/>
      <dgm:spPr/>
      <dgm:t>
        <a:bodyPr/>
        <a:lstStyle/>
        <a:p>
          <a:endParaRPr lang="en-US"/>
        </a:p>
      </dgm:t>
    </dgm:pt>
    <dgm:pt modelId="{3336276D-FC59-5646-9CBD-B14F95FB2A15}" type="pres">
      <dgm:prSet presAssocID="{6C8FE504-1437-F44C-9F95-1C407A7827BA}" presName="connectorText" presStyleLbl="sibTrans2D1" presStyleIdx="1" presStyleCnt="3"/>
      <dgm:spPr/>
      <dgm:t>
        <a:bodyPr/>
        <a:lstStyle/>
        <a:p>
          <a:endParaRPr lang="en-US"/>
        </a:p>
      </dgm:t>
    </dgm:pt>
    <dgm:pt modelId="{32F12F98-1487-D543-90E5-D9FD206DF681}" type="pres">
      <dgm:prSet presAssocID="{070D26EC-34A2-3944-8A80-D3D06D44C7EB}" presName="node" presStyleLbl="node1" presStyleIdx="2" presStyleCnt="4">
        <dgm:presLayoutVars>
          <dgm:bulletEnabled val="1"/>
        </dgm:presLayoutVars>
      </dgm:prSet>
      <dgm:spPr/>
      <dgm:t>
        <a:bodyPr/>
        <a:lstStyle/>
        <a:p>
          <a:endParaRPr lang="en-US"/>
        </a:p>
      </dgm:t>
    </dgm:pt>
    <dgm:pt modelId="{68715D75-D7E6-5042-9199-7BAD4D51A876}" type="pres">
      <dgm:prSet presAssocID="{89C949EA-9897-8742-8176-2AFC98B270F9}" presName="sibTrans" presStyleLbl="sibTrans2D1" presStyleIdx="2" presStyleCnt="3"/>
      <dgm:spPr/>
      <dgm:t>
        <a:bodyPr/>
        <a:lstStyle/>
        <a:p>
          <a:endParaRPr lang="en-US"/>
        </a:p>
      </dgm:t>
    </dgm:pt>
    <dgm:pt modelId="{6C8D7500-9AB3-0B4F-A81A-582731BC03D8}" type="pres">
      <dgm:prSet presAssocID="{89C949EA-9897-8742-8176-2AFC98B270F9}" presName="connectorText" presStyleLbl="sibTrans2D1" presStyleIdx="2" presStyleCnt="3"/>
      <dgm:spPr/>
      <dgm:t>
        <a:bodyPr/>
        <a:lstStyle/>
        <a:p>
          <a:endParaRPr lang="en-US"/>
        </a:p>
      </dgm:t>
    </dgm:pt>
    <dgm:pt modelId="{46567330-AAB8-F24C-9E82-E5F95553B674}" type="pres">
      <dgm:prSet presAssocID="{C35ACE65-06B6-3B4B-8CC8-A6BFF9E35FA0}" presName="node" presStyleLbl="node1" presStyleIdx="3" presStyleCnt="4">
        <dgm:presLayoutVars>
          <dgm:bulletEnabled val="1"/>
        </dgm:presLayoutVars>
      </dgm:prSet>
      <dgm:spPr/>
      <dgm:t>
        <a:bodyPr/>
        <a:lstStyle/>
        <a:p>
          <a:endParaRPr lang="en-US"/>
        </a:p>
      </dgm:t>
    </dgm:pt>
  </dgm:ptLst>
  <dgm:cxnLst>
    <dgm:cxn modelId="{05542010-3AC3-AC4E-842B-C8C0EB688E38}" type="presOf" srcId="{24320E05-B45D-6043-913D-8A6120053B7E}" destId="{6DBD0D4A-80E0-764C-AC9A-AA1C628EB6B5}" srcOrd="1" destOrd="0" presId="urn:microsoft.com/office/officeart/2005/8/layout/process2"/>
    <dgm:cxn modelId="{82B757EC-7E0D-6B47-868E-5ECB9887EC5C}" type="presOf" srcId="{070D26EC-34A2-3944-8A80-D3D06D44C7EB}" destId="{32F12F98-1487-D543-90E5-D9FD206DF681}" srcOrd="0" destOrd="0" presId="urn:microsoft.com/office/officeart/2005/8/layout/process2"/>
    <dgm:cxn modelId="{5BAF8ED1-65E4-E941-8747-82B038CE2CED}" type="presOf" srcId="{6C8FE504-1437-F44C-9F95-1C407A7827BA}" destId="{3336276D-FC59-5646-9CBD-B14F95FB2A15}" srcOrd="1" destOrd="0" presId="urn:microsoft.com/office/officeart/2005/8/layout/process2"/>
    <dgm:cxn modelId="{7A2C069A-2D78-3C4C-9647-3EFB2884005A}" type="presOf" srcId="{A391D60F-8210-8347-B305-25A839182187}" destId="{9E4F46C0-1015-EB4C-BAB9-38503373ACE2}" srcOrd="0" destOrd="0" presId="urn:microsoft.com/office/officeart/2005/8/layout/process2"/>
    <dgm:cxn modelId="{23EE3FBF-A4D0-7A4F-806F-5B65E341AF18}" type="presOf" srcId="{89C949EA-9897-8742-8176-2AFC98B270F9}" destId="{68715D75-D7E6-5042-9199-7BAD4D51A876}" srcOrd="0" destOrd="0" presId="urn:microsoft.com/office/officeart/2005/8/layout/process2"/>
    <dgm:cxn modelId="{71B7AB02-714A-134E-B1BE-1F785926CF83}" srcId="{A391D60F-8210-8347-B305-25A839182187}" destId="{B7A0FBF4-20DA-9045-83BB-6DDFF8FB7163}" srcOrd="0" destOrd="0" parTransId="{41F905A1-7A0F-F142-BCAA-BE1BCCFD3824}" sibTransId="{24320E05-B45D-6043-913D-8A6120053B7E}"/>
    <dgm:cxn modelId="{BFE548BC-E4FB-7C40-B2B7-095ECF0C9FE5}" srcId="{A391D60F-8210-8347-B305-25A839182187}" destId="{070D26EC-34A2-3944-8A80-D3D06D44C7EB}" srcOrd="2" destOrd="0" parTransId="{2BF9F12A-FD48-B741-BDD4-DA9EE4EDF918}" sibTransId="{89C949EA-9897-8742-8176-2AFC98B270F9}"/>
    <dgm:cxn modelId="{0D13051A-C2D2-7348-9885-3CD4397D933F}" type="presOf" srcId="{C35ACE65-06B6-3B4B-8CC8-A6BFF9E35FA0}" destId="{46567330-AAB8-F24C-9E82-E5F95553B674}" srcOrd="0" destOrd="0" presId="urn:microsoft.com/office/officeart/2005/8/layout/process2"/>
    <dgm:cxn modelId="{EEBB3870-1690-A04A-94E9-AF71E9F5A92C}" srcId="{A391D60F-8210-8347-B305-25A839182187}" destId="{C35ACE65-06B6-3B4B-8CC8-A6BFF9E35FA0}" srcOrd="3" destOrd="0" parTransId="{A17DBD8B-5169-C14F-9749-CC0E2148B531}" sibTransId="{5E883EDE-06A9-9449-ABF1-D36817CEABEA}"/>
    <dgm:cxn modelId="{45619B80-441D-5F44-B182-175836BA4FCF}" srcId="{A391D60F-8210-8347-B305-25A839182187}" destId="{BEFA4C98-C032-8A42-AB49-8164FBB95571}" srcOrd="1" destOrd="0" parTransId="{4496AAF4-4789-3D49-A239-ED3D5B57BF0E}" sibTransId="{6C8FE504-1437-F44C-9F95-1C407A7827BA}"/>
    <dgm:cxn modelId="{F0AEC776-07E2-CC4E-B3A9-4B952FD43F11}" type="presOf" srcId="{24320E05-B45D-6043-913D-8A6120053B7E}" destId="{C91703EE-01C1-6344-8F61-BF27F0375374}" srcOrd="0" destOrd="0" presId="urn:microsoft.com/office/officeart/2005/8/layout/process2"/>
    <dgm:cxn modelId="{5A968A7A-3188-2845-9D25-18EA24F0186A}" type="presOf" srcId="{6C8FE504-1437-F44C-9F95-1C407A7827BA}" destId="{443AABDE-6384-A844-9503-BA94FB142536}" srcOrd="0" destOrd="0" presId="urn:microsoft.com/office/officeart/2005/8/layout/process2"/>
    <dgm:cxn modelId="{04908D40-56A5-294F-A567-09BD5E35FC4D}" type="presOf" srcId="{89C949EA-9897-8742-8176-2AFC98B270F9}" destId="{6C8D7500-9AB3-0B4F-A81A-582731BC03D8}" srcOrd="1" destOrd="0" presId="urn:microsoft.com/office/officeart/2005/8/layout/process2"/>
    <dgm:cxn modelId="{4162CB27-B639-6642-9D94-FD7ADAC0DA65}" type="presOf" srcId="{BEFA4C98-C032-8A42-AB49-8164FBB95571}" destId="{3CA0877D-BB3C-2E4D-8695-178F9A4A54FE}" srcOrd="0" destOrd="0" presId="urn:microsoft.com/office/officeart/2005/8/layout/process2"/>
    <dgm:cxn modelId="{E9146116-0C7B-8D4C-9A13-70331E69C002}" type="presOf" srcId="{B7A0FBF4-20DA-9045-83BB-6DDFF8FB7163}" destId="{3C682D71-6FCD-8B4C-A7ED-D73B9F5CD6FB}" srcOrd="0" destOrd="0" presId="urn:microsoft.com/office/officeart/2005/8/layout/process2"/>
    <dgm:cxn modelId="{DB7218DF-C305-034D-9889-E549C5BA19D3}" type="presParOf" srcId="{9E4F46C0-1015-EB4C-BAB9-38503373ACE2}" destId="{3C682D71-6FCD-8B4C-A7ED-D73B9F5CD6FB}" srcOrd="0" destOrd="0" presId="urn:microsoft.com/office/officeart/2005/8/layout/process2"/>
    <dgm:cxn modelId="{1ECA564C-7F02-C449-8AAD-3031C890D562}" type="presParOf" srcId="{9E4F46C0-1015-EB4C-BAB9-38503373ACE2}" destId="{C91703EE-01C1-6344-8F61-BF27F0375374}" srcOrd="1" destOrd="0" presId="urn:microsoft.com/office/officeart/2005/8/layout/process2"/>
    <dgm:cxn modelId="{FEE339D1-E508-5441-8C75-1BB9451779FE}" type="presParOf" srcId="{C91703EE-01C1-6344-8F61-BF27F0375374}" destId="{6DBD0D4A-80E0-764C-AC9A-AA1C628EB6B5}" srcOrd="0" destOrd="0" presId="urn:microsoft.com/office/officeart/2005/8/layout/process2"/>
    <dgm:cxn modelId="{8227DC3D-BFDF-A649-99E8-43453BD7146C}" type="presParOf" srcId="{9E4F46C0-1015-EB4C-BAB9-38503373ACE2}" destId="{3CA0877D-BB3C-2E4D-8695-178F9A4A54FE}" srcOrd="2" destOrd="0" presId="urn:microsoft.com/office/officeart/2005/8/layout/process2"/>
    <dgm:cxn modelId="{A2510BDF-D9BD-3D40-A2BF-78F79B38E567}" type="presParOf" srcId="{9E4F46C0-1015-EB4C-BAB9-38503373ACE2}" destId="{443AABDE-6384-A844-9503-BA94FB142536}" srcOrd="3" destOrd="0" presId="urn:microsoft.com/office/officeart/2005/8/layout/process2"/>
    <dgm:cxn modelId="{9B3924BA-660D-A34A-BE12-16740F7B85E5}" type="presParOf" srcId="{443AABDE-6384-A844-9503-BA94FB142536}" destId="{3336276D-FC59-5646-9CBD-B14F95FB2A15}" srcOrd="0" destOrd="0" presId="urn:microsoft.com/office/officeart/2005/8/layout/process2"/>
    <dgm:cxn modelId="{D77B7956-0D52-034E-9E66-BD7F3C722FDE}" type="presParOf" srcId="{9E4F46C0-1015-EB4C-BAB9-38503373ACE2}" destId="{32F12F98-1487-D543-90E5-D9FD206DF681}" srcOrd="4" destOrd="0" presId="urn:microsoft.com/office/officeart/2005/8/layout/process2"/>
    <dgm:cxn modelId="{932B6816-AC74-454E-81E4-8A508C0E7728}" type="presParOf" srcId="{9E4F46C0-1015-EB4C-BAB9-38503373ACE2}" destId="{68715D75-D7E6-5042-9199-7BAD4D51A876}" srcOrd="5" destOrd="0" presId="urn:microsoft.com/office/officeart/2005/8/layout/process2"/>
    <dgm:cxn modelId="{1CF4C844-1610-C44E-8B7C-C41EC7CDD47B}" type="presParOf" srcId="{68715D75-D7E6-5042-9199-7BAD4D51A876}" destId="{6C8D7500-9AB3-0B4F-A81A-582731BC03D8}" srcOrd="0" destOrd="0" presId="urn:microsoft.com/office/officeart/2005/8/layout/process2"/>
    <dgm:cxn modelId="{465C53D4-42D1-1242-8388-94F8C709B792}" type="presParOf" srcId="{9E4F46C0-1015-EB4C-BAB9-38503373ACE2}" destId="{46567330-AAB8-F24C-9E82-E5F95553B674}"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F0ACCB-0BA5-3149-BF7D-6EA087597CD0}" type="doc">
      <dgm:prSet loTypeId="urn:microsoft.com/office/officeart/2005/8/layout/default" loCatId="list" qsTypeId="urn:microsoft.com/office/officeart/2005/8/quickstyle/simple4" qsCatId="simple" csTypeId="urn:microsoft.com/office/officeart/2005/8/colors/accent0_1" csCatId="mainScheme" phldr="1"/>
      <dgm:spPr/>
      <dgm:t>
        <a:bodyPr/>
        <a:lstStyle/>
        <a:p>
          <a:endParaRPr lang="en-US"/>
        </a:p>
      </dgm:t>
    </dgm:pt>
    <dgm:pt modelId="{B631F6E1-8D64-9F45-8ADB-A9762D0AB0F2}">
      <dgm:prSet phldrT="[Text]"/>
      <dgm:spPr/>
      <dgm:t>
        <a:bodyPr/>
        <a:lstStyle/>
        <a:p>
          <a:r>
            <a:rPr lang="en-GB"/>
            <a:t>Salman teaches his child to read.</a:t>
          </a:r>
          <a:endParaRPr lang="en-US"/>
        </a:p>
      </dgm:t>
    </dgm:pt>
    <dgm:pt modelId="{55515B33-9A1B-4547-A911-E30269A497E1}" type="parTrans" cxnId="{882F8577-02FD-1945-B039-4ADB6AE7817D}">
      <dgm:prSet/>
      <dgm:spPr/>
      <dgm:t>
        <a:bodyPr/>
        <a:lstStyle/>
        <a:p>
          <a:endParaRPr lang="en-US"/>
        </a:p>
      </dgm:t>
    </dgm:pt>
    <dgm:pt modelId="{E555AACC-8BFE-B146-806C-EDB4E32C2EBC}" type="sibTrans" cxnId="{882F8577-02FD-1945-B039-4ADB6AE7817D}">
      <dgm:prSet/>
      <dgm:spPr/>
      <dgm:t>
        <a:bodyPr/>
        <a:lstStyle/>
        <a:p>
          <a:endParaRPr lang="en-US"/>
        </a:p>
      </dgm:t>
    </dgm:pt>
    <dgm:pt modelId="{76CA61B9-D055-D641-89A8-5D5731FDE936}">
      <dgm:prSet/>
      <dgm:spPr/>
      <dgm:t>
        <a:bodyPr/>
        <a:lstStyle/>
        <a:p>
          <a:r>
            <a:rPr lang="en-GB"/>
            <a:t>Salman teaches the children in his village to read.</a:t>
          </a:r>
          <a:endParaRPr lang="en-US"/>
        </a:p>
      </dgm:t>
    </dgm:pt>
    <dgm:pt modelId="{B9928F63-FC5A-4843-BCD3-C4C6F74AC477}" type="parTrans" cxnId="{4D8DD967-451E-0B4C-A49D-B30252DFCBC5}">
      <dgm:prSet/>
      <dgm:spPr/>
      <dgm:t>
        <a:bodyPr/>
        <a:lstStyle/>
        <a:p>
          <a:endParaRPr lang="en-US"/>
        </a:p>
      </dgm:t>
    </dgm:pt>
    <dgm:pt modelId="{EFDB3150-DE51-6C43-BB3D-D0764EA68BD9}" type="sibTrans" cxnId="{4D8DD967-451E-0B4C-A49D-B30252DFCBC5}">
      <dgm:prSet/>
      <dgm:spPr/>
      <dgm:t>
        <a:bodyPr/>
        <a:lstStyle/>
        <a:p>
          <a:endParaRPr lang="en-US"/>
        </a:p>
      </dgm:t>
    </dgm:pt>
    <dgm:pt modelId="{71B8218B-5450-204A-9D8F-A77E5A529BBC}">
      <dgm:prSet/>
      <dgm:spPr/>
      <dgm:t>
        <a:bodyPr/>
        <a:lstStyle/>
        <a:p>
          <a:r>
            <a:rPr lang="en-GB"/>
            <a:t>Salman teaches the women in the village to teach children to read.</a:t>
          </a:r>
          <a:endParaRPr lang="en-US"/>
        </a:p>
      </dgm:t>
    </dgm:pt>
    <dgm:pt modelId="{B1119CA3-9D86-124A-9AD4-05DCAB3F3CD7}" type="parTrans" cxnId="{04587AB2-B10D-E947-B663-0BBE61E3FEFD}">
      <dgm:prSet/>
      <dgm:spPr/>
      <dgm:t>
        <a:bodyPr/>
        <a:lstStyle/>
        <a:p>
          <a:endParaRPr lang="en-US"/>
        </a:p>
      </dgm:t>
    </dgm:pt>
    <dgm:pt modelId="{3CD1F127-F3E6-0C49-A31C-F84966F89185}" type="sibTrans" cxnId="{04587AB2-B10D-E947-B663-0BBE61E3FEFD}">
      <dgm:prSet/>
      <dgm:spPr/>
      <dgm:t>
        <a:bodyPr/>
        <a:lstStyle/>
        <a:p>
          <a:endParaRPr lang="en-US"/>
        </a:p>
      </dgm:t>
    </dgm:pt>
    <dgm:pt modelId="{9FFFC1EE-1EFA-994A-B492-C1FBB4048105}">
      <dgm:prSet/>
      <dgm:spPr/>
      <dgm:t>
        <a:bodyPr/>
        <a:lstStyle/>
        <a:p>
          <a:r>
            <a:rPr lang="en-GB"/>
            <a:t>Salman’s child becomes a teacher.</a:t>
          </a:r>
          <a:endParaRPr lang="en-US"/>
        </a:p>
      </dgm:t>
    </dgm:pt>
    <dgm:pt modelId="{E5A9D4A9-6214-4848-BB1F-69ED6BD3D833}" type="parTrans" cxnId="{BDA2D465-CA28-CC4A-942A-3EC5929B4750}">
      <dgm:prSet/>
      <dgm:spPr/>
      <dgm:t>
        <a:bodyPr/>
        <a:lstStyle/>
        <a:p>
          <a:endParaRPr lang="en-US"/>
        </a:p>
      </dgm:t>
    </dgm:pt>
    <dgm:pt modelId="{14EC8449-1984-DF4B-99AD-8A156FDFEE39}" type="sibTrans" cxnId="{BDA2D465-CA28-CC4A-942A-3EC5929B4750}">
      <dgm:prSet/>
      <dgm:spPr/>
      <dgm:t>
        <a:bodyPr/>
        <a:lstStyle/>
        <a:p>
          <a:endParaRPr lang="en-US"/>
        </a:p>
      </dgm:t>
    </dgm:pt>
    <dgm:pt modelId="{A5C74831-90B2-8E4F-8142-CA231CD13141}">
      <dgm:prSet/>
      <dgm:spPr/>
      <dgm:t>
        <a:bodyPr/>
        <a:lstStyle/>
        <a:p>
          <a:r>
            <a:rPr lang="en-GB"/>
            <a:t>Salman and his villagers build a school with financial support from the entire village.</a:t>
          </a:r>
          <a:endParaRPr lang="en-US"/>
        </a:p>
      </dgm:t>
    </dgm:pt>
    <dgm:pt modelId="{C2E9548E-1F71-B54D-AD16-9D2349B54F2E}" type="parTrans" cxnId="{72F6C2B3-451A-4A48-A9CC-68C71A12859A}">
      <dgm:prSet/>
      <dgm:spPr/>
      <dgm:t>
        <a:bodyPr/>
        <a:lstStyle/>
        <a:p>
          <a:endParaRPr lang="en-US"/>
        </a:p>
      </dgm:t>
    </dgm:pt>
    <dgm:pt modelId="{A8855EB1-5856-7E41-9AD5-E38A583F3F37}" type="sibTrans" cxnId="{72F6C2B3-451A-4A48-A9CC-68C71A12859A}">
      <dgm:prSet/>
      <dgm:spPr/>
      <dgm:t>
        <a:bodyPr/>
        <a:lstStyle/>
        <a:p>
          <a:endParaRPr lang="en-US"/>
        </a:p>
      </dgm:t>
    </dgm:pt>
    <dgm:pt modelId="{4EC8BB8B-145B-CD4C-8C93-D2E374FA483E}">
      <dgm:prSet/>
      <dgm:spPr/>
      <dgm:t>
        <a:bodyPr/>
        <a:lstStyle/>
        <a:p>
          <a:r>
            <a:rPr lang="en-GB"/>
            <a:t>Salman’s child becomes a teacher and builds a teacher-training centre in his village with financial support from the government of his province.</a:t>
          </a:r>
          <a:endParaRPr lang="en-US"/>
        </a:p>
      </dgm:t>
    </dgm:pt>
    <dgm:pt modelId="{EE7F6AA6-C88D-654A-8805-F29528CBC2FA}" type="parTrans" cxnId="{1674C59C-AAA9-EB4D-A8BC-0C0385869746}">
      <dgm:prSet/>
      <dgm:spPr/>
      <dgm:t>
        <a:bodyPr/>
        <a:lstStyle/>
        <a:p>
          <a:endParaRPr lang="en-US"/>
        </a:p>
      </dgm:t>
    </dgm:pt>
    <dgm:pt modelId="{F9957532-FED0-0F40-96D5-A8B03B6E7F51}" type="sibTrans" cxnId="{1674C59C-AAA9-EB4D-A8BC-0C0385869746}">
      <dgm:prSet/>
      <dgm:spPr/>
      <dgm:t>
        <a:bodyPr/>
        <a:lstStyle/>
        <a:p>
          <a:endParaRPr lang="en-US"/>
        </a:p>
      </dgm:t>
    </dgm:pt>
    <dgm:pt modelId="{9AB6EC8B-1381-3649-B1F9-34B20BDC292C}">
      <dgm:prSet/>
      <dgm:spPr/>
      <dgm:t>
        <a:bodyPr/>
        <a:lstStyle/>
        <a:p>
          <a:r>
            <a:rPr lang="en-GB"/>
            <a:t>A citizen in Salman’s province donates a large sum which is invested and the money from that is used to support the women in Salman’s village to travel to other villages to teach.</a:t>
          </a:r>
          <a:endParaRPr lang="en-US"/>
        </a:p>
      </dgm:t>
    </dgm:pt>
    <dgm:pt modelId="{69BCB7DA-E2FE-9F45-AE9D-7C99DC213E52}" type="parTrans" cxnId="{EFAE7294-9E27-D341-AE54-58A50569023A}">
      <dgm:prSet/>
      <dgm:spPr/>
      <dgm:t>
        <a:bodyPr/>
        <a:lstStyle/>
        <a:p>
          <a:endParaRPr lang="en-US"/>
        </a:p>
      </dgm:t>
    </dgm:pt>
    <dgm:pt modelId="{3846B58F-09C8-C448-BA7B-61F636B0FCDA}" type="sibTrans" cxnId="{EFAE7294-9E27-D341-AE54-58A50569023A}">
      <dgm:prSet/>
      <dgm:spPr/>
      <dgm:t>
        <a:bodyPr/>
        <a:lstStyle/>
        <a:p>
          <a:endParaRPr lang="en-US"/>
        </a:p>
      </dgm:t>
    </dgm:pt>
    <dgm:pt modelId="{C06F65B2-D40B-AA49-92AD-D8A05EC820E1}" type="pres">
      <dgm:prSet presAssocID="{8AF0ACCB-0BA5-3149-BF7D-6EA087597CD0}" presName="diagram" presStyleCnt="0">
        <dgm:presLayoutVars>
          <dgm:dir/>
          <dgm:resizeHandles val="exact"/>
        </dgm:presLayoutVars>
      </dgm:prSet>
      <dgm:spPr/>
      <dgm:t>
        <a:bodyPr/>
        <a:lstStyle/>
        <a:p>
          <a:endParaRPr lang="en-US"/>
        </a:p>
      </dgm:t>
    </dgm:pt>
    <dgm:pt modelId="{5F1A1978-B62F-C841-B6F2-C2D220FB0CEB}" type="pres">
      <dgm:prSet presAssocID="{B631F6E1-8D64-9F45-8ADB-A9762D0AB0F2}" presName="node" presStyleLbl="node1" presStyleIdx="0" presStyleCnt="7">
        <dgm:presLayoutVars>
          <dgm:bulletEnabled val="1"/>
        </dgm:presLayoutVars>
      </dgm:prSet>
      <dgm:spPr/>
      <dgm:t>
        <a:bodyPr/>
        <a:lstStyle/>
        <a:p>
          <a:endParaRPr lang="en-US"/>
        </a:p>
      </dgm:t>
    </dgm:pt>
    <dgm:pt modelId="{90F10FDA-78E4-9343-BE02-06D2688A960B}" type="pres">
      <dgm:prSet presAssocID="{E555AACC-8BFE-B146-806C-EDB4E32C2EBC}" presName="sibTrans" presStyleCnt="0"/>
      <dgm:spPr/>
    </dgm:pt>
    <dgm:pt modelId="{DFD6DB9B-CF3A-7F4E-AAE7-9A3872E34E0C}" type="pres">
      <dgm:prSet presAssocID="{76CA61B9-D055-D641-89A8-5D5731FDE936}" presName="node" presStyleLbl="node1" presStyleIdx="1" presStyleCnt="7">
        <dgm:presLayoutVars>
          <dgm:bulletEnabled val="1"/>
        </dgm:presLayoutVars>
      </dgm:prSet>
      <dgm:spPr/>
      <dgm:t>
        <a:bodyPr/>
        <a:lstStyle/>
        <a:p>
          <a:endParaRPr lang="en-US"/>
        </a:p>
      </dgm:t>
    </dgm:pt>
    <dgm:pt modelId="{EB6C7995-7336-BB43-B9D8-A299F47FB909}" type="pres">
      <dgm:prSet presAssocID="{EFDB3150-DE51-6C43-BB3D-D0764EA68BD9}" presName="sibTrans" presStyleCnt="0"/>
      <dgm:spPr/>
    </dgm:pt>
    <dgm:pt modelId="{158B79D7-6323-3F4A-BE73-478127A674B6}" type="pres">
      <dgm:prSet presAssocID="{71B8218B-5450-204A-9D8F-A77E5A529BBC}" presName="node" presStyleLbl="node1" presStyleIdx="2" presStyleCnt="7">
        <dgm:presLayoutVars>
          <dgm:bulletEnabled val="1"/>
        </dgm:presLayoutVars>
      </dgm:prSet>
      <dgm:spPr/>
      <dgm:t>
        <a:bodyPr/>
        <a:lstStyle/>
        <a:p>
          <a:endParaRPr lang="en-US"/>
        </a:p>
      </dgm:t>
    </dgm:pt>
    <dgm:pt modelId="{77E12327-2589-DE48-838C-AAF543996994}" type="pres">
      <dgm:prSet presAssocID="{3CD1F127-F3E6-0C49-A31C-F84966F89185}" presName="sibTrans" presStyleCnt="0"/>
      <dgm:spPr/>
    </dgm:pt>
    <dgm:pt modelId="{2C8968B7-310B-A64B-BB42-169B9966C8E0}" type="pres">
      <dgm:prSet presAssocID="{9FFFC1EE-1EFA-994A-B492-C1FBB4048105}" presName="node" presStyleLbl="node1" presStyleIdx="3" presStyleCnt="7">
        <dgm:presLayoutVars>
          <dgm:bulletEnabled val="1"/>
        </dgm:presLayoutVars>
      </dgm:prSet>
      <dgm:spPr/>
      <dgm:t>
        <a:bodyPr/>
        <a:lstStyle/>
        <a:p>
          <a:endParaRPr lang="en-US"/>
        </a:p>
      </dgm:t>
    </dgm:pt>
    <dgm:pt modelId="{B53DB77D-11B7-B440-84BF-E218261C262F}" type="pres">
      <dgm:prSet presAssocID="{14EC8449-1984-DF4B-99AD-8A156FDFEE39}" presName="sibTrans" presStyleCnt="0"/>
      <dgm:spPr/>
    </dgm:pt>
    <dgm:pt modelId="{6356B3BF-9BD1-0948-90A7-3F65A8BC6D97}" type="pres">
      <dgm:prSet presAssocID="{A5C74831-90B2-8E4F-8142-CA231CD13141}" presName="node" presStyleLbl="node1" presStyleIdx="4" presStyleCnt="7">
        <dgm:presLayoutVars>
          <dgm:bulletEnabled val="1"/>
        </dgm:presLayoutVars>
      </dgm:prSet>
      <dgm:spPr/>
      <dgm:t>
        <a:bodyPr/>
        <a:lstStyle/>
        <a:p>
          <a:endParaRPr lang="en-US"/>
        </a:p>
      </dgm:t>
    </dgm:pt>
    <dgm:pt modelId="{2EC45984-5DB0-2C4C-B9C5-920E206A46BA}" type="pres">
      <dgm:prSet presAssocID="{A8855EB1-5856-7E41-9AD5-E38A583F3F37}" presName="sibTrans" presStyleCnt="0"/>
      <dgm:spPr/>
    </dgm:pt>
    <dgm:pt modelId="{B0ADD3B0-0D26-EF49-987C-9CE2B0437484}" type="pres">
      <dgm:prSet presAssocID="{4EC8BB8B-145B-CD4C-8C93-D2E374FA483E}" presName="node" presStyleLbl="node1" presStyleIdx="5" presStyleCnt="7">
        <dgm:presLayoutVars>
          <dgm:bulletEnabled val="1"/>
        </dgm:presLayoutVars>
      </dgm:prSet>
      <dgm:spPr/>
      <dgm:t>
        <a:bodyPr/>
        <a:lstStyle/>
        <a:p>
          <a:endParaRPr lang="en-US"/>
        </a:p>
      </dgm:t>
    </dgm:pt>
    <dgm:pt modelId="{77D8271C-8E6A-0E42-94A5-5559F78E3AC3}" type="pres">
      <dgm:prSet presAssocID="{F9957532-FED0-0F40-96D5-A8B03B6E7F51}" presName="sibTrans" presStyleCnt="0"/>
      <dgm:spPr/>
    </dgm:pt>
    <dgm:pt modelId="{55F4ED18-7351-FB44-911C-2F769387DDA4}" type="pres">
      <dgm:prSet presAssocID="{9AB6EC8B-1381-3649-B1F9-34B20BDC292C}" presName="node" presStyleLbl="node1" presStyleIdx="6" presStyleCnt="7">
        <dgm:presLayoutVars>
          <dgm:bulletEnabled val="1"/>
        </dgm:presLayoutVars>
      </dgm:prSet>
      <dgm:spPr/>
      <dgm:t>
        <a:bodyPr/>
        <a:lstStyle/>
        <a:p>
          <a:endParaRPr lang="en-US"/>
        </a:p>
      </dgm:t>
    </dgm:pt>
  </dgm:ptLst>
  <dgm:cxnLst>
    <dgm:cxn modelId="{BDA2D465-CA28-CC4A-942A-3EC5929B4750}" srcId="{8AF0ACCB-0BA5-3149-BF7D-6EA087597CD0}" destId="{9FFFC1EE-1EFA-994A-B492-C1FBB4048105}" srcOrd="3" destOrd="0" parTransId="{E5A9D4A9-6214-4848-BB1F-69ED6BD3D833}" sibTransId="{14EC8449-1984-DF4B-99AD-8A156FDFEE39}"/>
    <dgm:cxn modelId="{882F8577-02FD-1945-B039-4ADB6AE7817D}" srcId="{8AF0ACCB-0BA5-3149-BF7D-6EA087597CD0}" destId="{B631F6E1-8D64-9F45-8ADB-A9762D0AB0F2}" srcOrd="0" destOrd="0" parTransId="{55515B33-9A1B-4547-A911-E30269A497E1}" sibTransId="{E555AACC-8BFE-B146-806C-EDB4E32C2EBC}"/>
    <dgm:cxn modelId="{40975956-15CE-C549-B10C-8D82D15B517C}" type="presOf" srcId="{9AB6EC8B-1381-3649-B1F9-34B20BDC292C}" destId="{55F4ED18-7351-FB44-911C-2F769387DDA4}" srcOrd="0" destOrd="0" presId="urn:microsoft.com/office/officeart/2005/8/layout/default"/>
    <dgm:cxn modelId="{EFAE7294-9E27-D341-AE54-58A50569023A}" srcId="{8AF0ACCB-0BA5-3149-BF7D-6EA087597CD0}" destId="{9AB6EC8B-1381-3649-B1F9-34B20BDC292C}" srcOrd="6" destOrd="0" parTransId="{69BCB7DA-E2FE-9F45-AE9D-7C99DC213E52}" sibTransId="{3846B58F-09C8-C448-BA7B-61F636B0FCDA}"/>
    <dgm:cxn modelId="{72F6C2B3-451A-4A48-A9CC-68C71A12859A}" srcId="{8AF0ACCB-0BA5-3149-BF7D-6EA087597CD0}" destId="{A5C74831-90B2-8E4F-8142-CA231CD13141}" srcOrd="4" destOrd="0" parTransId="{C2E9548E-1F71-B54D-AD16-9D2349B54F2E}" sibTransId="{A8855EB1-5856-7E41-9AD5-E38A583F3F37}"/>
    <dgm:cxn modelId="{29971FB2-4B30-2B4E-8A60-BB2AEB45E5C6}" type="presOf" srcId="{76CA61B9-D055-D641-89A8-5D5731FDE936}" destId="{DFD6DB9B-CF3A-7F4E-AAE7-9A3872E34E0C}" srcOrd="0" destOrd="0" presId="urn:microsoft.com/office/officeart/2005/8/layout/default"/>
    <dgm:cxn modelId="{04587AB2-B10D-E947-B663-0BBE61E3FEFD}" srcId="{8AF0ACCB-0BA5-3149-BF7D-6EA087597CD0}" destId="{71B8218B-5450-204A-9D8F-A77E5A529BBC}" srcOrd="2" destOrd="0" parTransId="{B1119CA3-9D86-124A-9AD4-05DCAB3F3CD7}" sibTransId="{3CD1F127-F3E6-0C49-A31C-F84966F89185}"/>
    <dgm:cxn modelId="{1674C59C-AAA9-EB4D-A8BC-0C0385869746}" srcId="{8AF0ACCB-0BA5-3149-BF7D-6EA087597CD0}" destId="{4EC8BB8B-145B-CD4C-8C93-D2E374FA483E}" srcOrd="5" destOrd="0" parTransId="{EE7F6AA6-C88D-654A-8805-F29528CBC2FA}" sibTransId="{F9957532-FED0-0F40-96D5-A8B03B6E7F51}"/>
    <dgm:cxn modelId="{4D8DD967-451E-0B4C-A49D-B30252DFCBC5}" srcId="{8AF0ACCB-0BA5-3149-BF7D-6EA087597CD0}" destId="{76CA61B9-D055-D641-89A8-5D5731FDE936}" srcOrd="1" destOrd="0" parTransId="{B9928F63-FC5A-4843-BCD3-C4C6F74AC477}" sibTransId="{EFDB3150-DE51-6C43-BB3D-D0764EA68BD9}"/>
    <dgm:cxn modelId="{2776012F-4B2E-BD41-AB6B-F1974BD811AC}" type="presOf" srcId="{A5C74831-90B2-8E4F-8142-CA231CD13141}" destId="{6356B3BF-9BD1-0948-90A7-3F65A8BC6D97}" srcOrd="0" destOrd="0" presId="urn:microsoft.com/office/officeart/2005/8/layout/default"/>
    <dgm:cxn modelId="{3D5D8DE6-736E-4448-BE7C-9E511FE8B4DE}" type="presOf" srcId="{B631F6E1-8D64-9F45-8ADB-A9762D0AB0F2}" destId="{5F1A1978-B62F-C841-B6F2-C2D220FB0CEB}" srcOrd="0" destOrd="0" presId="urn:microsoft.com/office/officeart/2005/8/layout/default"/>
    <dgm:cxn modelId="{47CBEA9E-22E6-9F43-B95A-C23D9754EC2B}" type="presOf" srcId="{9FFFC1EE-1EFA-994A-B492-C1FBB4048105}" destId="{2C8968B7-310B-A64B-BB42-169B9966C8E0}" srcOrd="0" destOrd="0" presId="urn:microsoft.com/office/officeart/2005/8/layout/default"/>
    <dgm:cxn modelId="{BC0F920B-B5AD-F747-873F-3B6215A652EB}" type="presOf" srcId="{71B8218B-5450-204A-9D8F-A77E5A529BBC}" destId="{158B79D7-6323-3F4A-BE73-478127A674B6}" srcOrd="0" destOrd="0" presId="urn:microsoft.com/office/officeart/2005/8/layout/default"/>
    <dgm:cxn modelId="{9B57768A-D3E4-4341-B00A-87E0FE1F5373}" type="presOf" srcId="{4EC8BB8B-145B-CD4C-8C93-D2E374FA483E}" destId="{B0ADD3B0-0D26-EF49-987C-9CE2B0437484}" srcOrd="0" destOrd="0" presId="urn:microsoft.com/office/officeart/2005/8/layout/default"/>
    <dgm:cxn modelId="{7A7F1565-EF49-6B48-8142-88C951A6096E}" type="presOf" srcId="{8AF0ACCB-0BA5-3149-BF7D-6EA087597CD0}" destId="{C06F65B2-D40B-AA49-92AD-D8A05EC820E1}" srcOrd="0" destOrd="0" presId="urn:microsoft.com/office/officeart/2005/8/layout/default"/>
    <dgm:cxn modelId="{47A78197-8657-674C-81F6-785C36D67608}" type="presParOf" srcId="{C06F65B2-D40B-AA49-92AD-D8A05EC820E1}" destId="{5F1A1978-B62F-C841-B6F2-C2D220FB0CEB}" srcOrd="0" destOrd="0" presId="urn:microsoft.com/office/officeart/2005/8/layout/default"/>
    <dgm:cxn modelId="{62085F3F-B987-9B42-A880-2BD291753FD8}" type="presParOf" srcId="{C06F65B2-D40B-AA49-92AD-D8A05EC820E1}" destId="{90F10FDA-78E4-9343-BE02-06D2688A960B}" srcOrd="1" destOrd="0" presId="urn:microsoft.com/office/officeart/2005/8/layout/default"/>
    <dgm:cxn modelId="{A6D6955B-4E70-A140-8291-882604173E31}" type="presParOf" srcId="{C06F65B2-D40B-AA49-92AD-D8A05EC820E1}" destId="{DFD6DB9B-CF3A-7F4E-AAE7-9A3872E34E0C}" srcOrd="2" destOrd="0" presId="urn:microsoft.com/office/officeart/2005/8/layout/default"/>
    <dgm:cxn modelId="{DD03C38D-4069-AC41-A6B9-47524C0166F1}" type="presParOf" srcId="{C06F65B2-D40B-AA49-92AD-D8A05EC820E1}" destId="{EB6C7995-7336-BB43-B9D8-A299F47FB909}" srcOrd="3" destOrd="0" presId="urn:microsoft.com/office/officeart/2005/8/layout/default"/>
    <dgm:cxn modelId="{E489CB88-78C1-B34A-B220-9196E9D26023}" type="presParOf" srcId="{C06F65B2-D40B-AA49-92AD-D8A05EC820E1}" destId="{158B79D7-6323-3F4A-BE73-478127A674B6}" srcOrd="4" destOrd="0" presId="urn:microsoft.com/office/officeart/2005/8/layout/default"/>
    <dgm:cxn modelId="{64DAAD99-E18A-1F40-9AB4-504842970193}" type="presParOf" srcId="{C06F65B2-D40B-AA49-92AD-D8A05EC820E1}" destId="{77E12327-2589-DE48-838C-AAF543996994}" srcOrd="5" destOrd="0" presId="urn:microsoft.com/office/officeart/2005/8/layout/default"/>
    <dgm:cxn modelId="{611F750B-2720-A14F-8BB7-C9514F0BBBD4}" type="presParOf" srcId="{C06F65B2-D40B-AA49-92AD-D8A05EC820E1}" destId="{2C8968B7-310B-A64B-BB42-169B9966C8E0}" srcOrd="6" destOrd="0" presId="urn:microsoft.com/office/officeart/2005/8/layout/default"/>
    <dgm:cxn modelId="{432E7760-9647-9646-B361-83D3F33EE919}" type="presParOf" srcId="{C06F65B2-D40B-AA49-92AD-D8A05EC820E1}" destId="{B53DB77D-11B7-B440-84BF-E218261C262F}" srcOrd="7" destOrd="0" presId="urn:microsoft.com/office/officeart/2005/8/layout/default"/>
    <dgm:cxn modelId="{B96033B4-4A21-4447-A6D1-4652D63E220A}" type="presParOf" srcId="{C06F65B2-D40B-AA49-92AD-D8A05EC820E1}" destId="{6356B3BF-9BD1-0948-90A7-3F65A8BC6D97}" srcOrd="8" destOrd="0" presId="urn:microsoft.com/office/officeart/2005/8/layout/default"/>
    <dgm:cxn modelId="{0C27D962-F13A-D246-A99F-DDA249B0BBCA}" type="presParOf" srcId="{C06F65B2-D40B-AA49-92AD-D8A05EC820E1}" destId="{2EC45984-5DB0-2C4C-B9C5-920E206A46BA}" srcOrd="9" destOrd="0" presId="urn:microsoft.com/office/officeart/2005/8/layout/default"/>
    <dgm:cxn modelId="{02F09333-0A8F-FA4E-8CD6-646DB1C765AA}" type="presParOf" srcId="{C06F65B2-D40B-AA49-92AD-D8A05EC820E1}" destId="{B0ADD3B0-0D26-EF49-987C-9CE2B0437484}" srcOrd="10" destOrd="0" presId="urn:microsoft.com/office/officeart/2005/8/layout/default"/>
    <dgm:cxn modelId="{30713D98-5C33-3C40-9BB4-71AE202675F7}" type="presParOf" srcId="{C06F65B2-D40B-AA49-92AD-D8A05EC820E1}" destId="{77D8271C-8E6A-0E42-94A5-5559F78E3AC3}" srcOrd="11" destOrd="0" presId="urn:microsoft.com/office/officeart/2005/8/layout/default"/>
    <dgm:cxn modelId="{539005A2-DDEF-714C-A9DC-5F36D3D4D611}" type="presParOf" srcId="{C06F65B2-D40B-AA49-92AD-D8A05EC820E1}" destId="{55F4ED18-7351-FB44-911C-2F769387DDA4}" srcOrd="12"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3B1C35-95CF-D042-8DCB-421AAECFC3A6}" type="doc">
      <dgm:prSet loTypeId="urn:microsoft.com/office/officeart/2005/8/layout/default" loCatId="list" qsTypeId="urn:microsoft.com/office/officeart/2005/8/quickstyle/simple4" qsCatId="simple" csTypeId="urn:microsoft.com/office/officeart/2005/8/colors/accent5_2" csCatId="accent5" phldr="1"/>
      <dgm:spPr/>
      <dgm:t>
        <a:bodyPr/>
        <a:lstStyle/>
        <a:p>
          <a:endParaRPr lang="en-US"/>
        </a:p>
      </dgm:t>
    </dgm:pt>
    <dgm:pt modelId="{793E075D-5937-9E42-8499-A000991D73EF}">
      <dgm:prSet/>
      <dgm:spPr>
        <a:solidFill>
          <a:srgbClr val="BB4EE3"/>
        </a:solidFill>
      </dgm:spPr>
      <dgm:t>
        <a:bodyPr/>
        <a:lstStyle/>
        <a:p>
          <a:pPr rtl="0"/>
          <a:r>
            <a:rPr lang="en-US" dirty="0" smtClean="0"/>
            <a:t>Engaging the aesthetic</a:t>
          </a:r>
          <a:endParaRPr lang="en-US" dirty="0"/>
        </a:p>
      </dgm:t>
    </dgm:pt>
    <dgm:pt modelId="{71D6EF45-F66F-F947-B6AA-7E855C74977A}" type="parTrans" cxnId="{CCA869D1-5330-A24C-8487-4D1A40FFA8AE}">
      <dgm:prSet/>
      <dgm:spPr/>
      <dgm:t>
        <a:bodyPr/>
        <a:lstStyle/>
        <a:p>
          <a:endParaRPr lang="en-US"/>
        </a:p>
      </dgm:t>
    </dgm:pt>
    <dgm:pt modelId="{0BE15AD1-A35A-814E-BF80-8E337217953F}" type="sibTrans" cxnId="{CCA869D1-5330-A24C-8487-4D1A40FFA8AE}">
      <dgm:prSet/>
      <dgm:spPr/>
      <dgm:t>
        <a:bodyPr/>
        <a:lstStyle/>
        <a:p>
          <a:endParaRPr lang="en-US"/>
        </a:p>
      </dgm:t>
    </dgm:pt>
    <dgm:pt modelId="{ADE1817E-FCC1-4040-8084-BDC20C951158}" type="pres">
      <dgm:prSet presAssocID="{823B1C35-95CF-D042-8DCB-421AAECFC3A6}" presName="diagram" presStyleCnt="0">
        <dgm:presLayoutVars>
          <dgm:dir/>
          <dgm:resizeHandles val="exact"/>
        </dgm:presLayoutVars>
      </dgm:prSet>
      <dgm:spPr/>
      <dgm:t>
        <a:bodyPr/>
        <a:lstStyle/>
        <a:p>
          <a:endParaRPr lang="en-US"/>
        </a:p>
      </dgm:t>
    </dgm:pt>
    <dgm:pt modelId="{DACBA2C7-16EF-4A4D-9A3C-984BAA838386}" type="pres">
      <dgm:prSet presAssocID="{793E075D-5937-9E42-8499-A000991D73EF}" presName="node" presStyleLbl="node1" presStyleIdx="0" presStyleCnt="1">
        <dgm:presLayoutVars>
          <dgm:bulletEnabled val="1"/>
        </dgm:presLayoutVars>
      </dgm:prSet>
      <dgm:spPr/>
      <dgm:t>
        <a:bodyPr/>
        <a:lstStyle/>
        <a:p>
          <a:endParaRPr lang="en-US"/>
        </a:p>
      </dgm:t>
    </dgm:pt>
  </dgm:ptLst>
  <dgm:cxnLst>
    <dgm:cxn modelId="{CCA869D1-5330-A24C-8487-4D1A40FFA8AE}" srcId="{823B1C35-95CF-D042-8DCB-421AAECFC3A6}" destId="{793E075D-5937-9E42-8499-A000991D73EF}" srcOrd="0" destOrd="0" parTransId="{71D6EF45-F66F-F947-B6AA-7E855C74977A}" sibTransId="{0BE15AD1-A35A-814E-BF80-8E337217953F}"/>
    <dgm:cxn modelId="{1B6AAF76-FB43-8246-9903-AA89E39BEACE}" type="presOf" srcId="{793E075D-5937-9E42-8499-A000991D73EF}" destId="{DACBA2C7-16EF-4A4D-9A3C-984BAA838386}" srcOrd="0" destOrd="0" presId="urn:microsoft.com/office/officeart/2005/8/layout/default"/>
    <dgm:cxn modelId="{A255544A-83C4-904E-94BE-B923DECA8FAD}" type="presOf" srcId="{823B1C35-95CF-D042-8DCB-421AAECFC3A6}" destId="{ADE1817E-FCC1-4040-8084-BDC20C951158}" srcOrd="0" destOrd="0" presId="urn:microsoft.com/office/officeart/2005/8/layout/default"/>
    <dgm:cxn modelId="{E289A086-8C68-7D45-B1D5-22E10A5A7AF0}" type="presParOf" srcId="{ADE1817E-FCC1-4040-8084-BDC20C951158}" destId="{DACBA2C7-16EF-4A4D-9A3C-984BAA838386}" srcOrd="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9845AA-C303-0F4F-B215-86571F2621F5}" type="doc">
      <dgm:prSet loTypeId="urn:microsoft.com/office/officeart/2005/8/layout/pyramid4" loCatId="pyramid" qsTypeId="urn:microsoft.com/office/officeart/2005/8/quickstyle/simple4" qsCatId="simple" csTypeId="urn:microsoft.com/office/officeart/2005/8/colors/colorful1" csCatId="colorful" phldr="1"/>
      <dgm:spPr/>
      <dgm:t>
        <a:bodyPr/>
        <a:lstStyle/>
        <a:p>
          <a:endParaRPr lang="en-US"/>
        </a:p>
      </dgm:t>
    </dgm:pt>
    <dgm:pt modelId="{B7E248CC-5A83-AA41-9435-B4E0533CA2D5}">
      <dgm:prSet phldrT="[Text]" custT="1"/>
      <dgm:spPr/>
      <dgm:t>
        <a:bodyPr/>
        <a:lstStyle/>
        <a:p>
          <a:r>
            <a:rPr lang="en-US" sz="2000" b="1" dirty="0" err="1" smtClean="0">
              <a:solidFill>
                <a:srgbClr val="000000"/>
              </a:solidFill>
            </a:rPr>
            <a:t>Narra-tive</a:t>
          </a:r>
          <a:endParaRPr lang="en-US" sz="2000" b="1" dirty="0">
            <a:solidFill>
              <a:srgbClr val="000000"/>
            </a:solidFill>
          </a:endParaRPr>
        </a:p>
      </dgm:t>
    </dgm:pt>
    <dgm:pt modelId="{594D32A5-BFB7-8744-BFB0-4913808E0702}" type="parTrans" cxnId="{5ABECA3F-4A51-2D45-96F1-692087E85E98}">
      <dgm:prSet/>
      <dgm:spPr/>
      <dgm:t>
        <a:bodyPr/>
        <a:lstStyle/>
        <a:p>
          <a:endParaRPr lang="en-US" sz="2000" b="1">
            <a:solidFill>
              <a:srgbClr val="000000"/>
            </a:solidFill>
          </a:endParaRPr>
        </a:p>
      </dgm:t>
    </dgm:pt>
    <dgm:pt modelId="{E70CF7FE-7ACB-4343-891C-64A7551368EB}" type="sibTrans" cxnId="{5ABECA3F-4A51-2D45-96F1-692087E85E98}">
      <dgm:prSet/>
      <dgm:spPr/>
      <dgm:t>
        <a:bodyPr/>
        <a:lstStyle/>
        <a:p>
          <a:endParaRPr lang="en-US" sz="2000" b="1">
            <a:solidFill>
              <a:srgbClr val="000000"/>
            </a:solidFill>
          </a:endParaRPr>
        </a:p>
      </dgm:t>
    </dgm:pt>
    <dgm:pt modelId="{9A5E500E-A0CD-0D42-82BE-7A03704504C0}">
      <dgm:prSet phldrT="[Text]" custT="1"/>
      <dgm:spPr/>
      <dgm:t>
        <a:bodyPr/>
        <a:lstStyle/>
        <a:p>
          <a:r>
            <a:rPr lang="en-US" sz="2000" b="1" dirty="0" smtClean="0">
              <a:solidFill>
                <a:srgbClr val="000000"/>
              </a:solidFill>
            </a:rPr>
            <a:t>poetry</a:t>
          </a:r>
          <a:endParaRPr lang="en-US" sz="2000" b="1" dirty="0">
            <a:solidFill>
              <a:srgbClr val="000000"/>
            </a:solidFill>
          </a:endParaRPr>
        </a:p>
      </dgm:t>
    </dgm:pt>
    <dgm:pt modelId="{E2FE06C4-8F79-E24C-BC2C-A82680C436E5}" type="parTrans" cxnId="{1AD0B672-9171-D949-B71F-B615E1CF7198}">
      <dgm:prSet/>
      <dgm:spPr/>
      <dgm:t>
        <a:bodyPr/>
        <a:lstStyle/>
        <a:p>
          <a:endParaRPr lang="en-US" sz="2000" b="1">
            <a:solidFill>
              <a:srgbClr val="000000"/>
            </a:solidFill>
          </a:endParaRPr>
        </a:p>
      </dgm:t>
    </dgm:pt>
    <dgm:pt modelId="{B0F6FE83-44A7-2945-A634-FF33AD9EB7EF}" type="sibTrans" cxnId="{1AD0B672-9171-D949-B71F-B615E1CF7198}">
      <dgm:prSet/>
      <dgm:spPr/>
      <dgm:t>
        <a:bodyPr/>
        <a:lstStyle/>
        <a:p>
          <a:endParaRPr lang="en-US" sz="2000" b="1">
            <a:solidFill>
              <a:srgbClr val="000000"/>
            </a:solidFill>
          </a:endParaRPr>
        </a:p>
      </dgm:t>
    </dgm:pt>
    <dgm:pt modelId="{89DC21A9-46C8-3B43-8F86-988A04AA6949}">
      <dgm:prSet phldrT="[Text]" custT="1"/>
      <dgm:spPr/>
      <dgm:t>
        <a:bodyPr/>
        <a:lstStyle/>
        <a:p>
          <a:r>
            <a:rPr lang="en-US" sz="2000" b="1" dirty="0" smtClean="0">
              <a:solidFill>
                <a:srgbClr val="000000"/>
              </a:solidFill>
            </a:rPr>
            <a:t>art</a:t>
          </a:r>
          <a:endParaRPr lang="en-US" sz="2000" b="1" dirty="0">
            <a:solidFill>
              <a:srgbClr val="000000"/>
            </a:solidFill>
          </a:endParaRPr>
        </a:p>
      </dgm:t>
    </dgm:pt>
    <dgm:pt modelId="{8868B3FF-49FE-2E4B-96EB-AA43B6D36CA3}" type="parTrans" cxnId="{8BC218A0-1FD7-5246-B65A-67DFA9935904}">
      <dgm:prSet/>
      <dgm:spPr/>
      <dgm:t>
        <a:bodyPr/>
        <a:lstStyle/>
        <a:p>
          <a:endParaRPr lang="en-US" sz="2000" b="1">
            <a:solidFill>
              <a:srgbClr val="000000"/>
            </a:solidFill>
          </a:endParaRPr>
        </a:p>
      </dgm:t>
    </dgm:pt>
    <dgm:pt modelId="{C6AE9183-B011-0F43-B777-DD82F97BC164}" type="sibTrans" cxnId="{8BC218A0-1FD7-5246-B65A-67DFA9935904}">
      <dgm:prSet/>
      <dgm:spPr/>
      <dgm:t>
        <a:bodyPr/>
        <a:lstStyle/>
        <a:p>
          <a:endParaRPr lang="en-US" sz="2000" b="1">
            <a:solidFill>
              <a:srgbClr val="000000"/>
            </a:solidFill>
          </a:endParaRPr>
        </a:p>
      </dgm:t>
    </dgm:pt>
    <dgm:pt modelId="{103681C3-EDA5-8844-976B-A1B1F116953A}">
      <dgm:prSet phldrT="[Text]" custT="1"/>
      <dgm:spPr/>
      <dgm:t>
        <a:bodyPr/>
        <a:lstStyle/>
        <a:p>
          <a:r>
            <a:rPr lang="en-US" sz="2000" b="1" dirty="0" smtClean="0">
              <a:solidFill>
                <a:srgbClr val="000000"/>
              </a:solidFill>
            </a:rPr>
            <a:t>music</a:t>
          </a:r>
          <a:endParaRPr lang="en-US" sz="2000" b="1" dirty="0">
            <a:solidFill>
              <a:srgbClr val="000000"/>
            </a:solidFill>
          </a:endParaRPr>
        </a:p>
      </dgm:t>
    </dgm:pt>
    <dgm:pt modelId="{2C6BCDF3-0C27-9F40-B182-7AD8C8BD7A75}" type="parTrans" cxnId="{616B382F-CDAB-B749-A49C-5CFA1DE80F95}">
      <dgm:prSet/>
      <dgm:spPr/>
      <dgm:t>
        <a:bodyPr/>
        <a:lstStyle/>
        <a:p>
          <a:endParaRPr lang="en-US" sz="2000" b="1">
            <a:solidFill>
              <a:srgbClr val="000000"/>
            </a:solidFill>
          </a:endParaRPr>
        </a:p>
      </dgm:t>
    </dgm:pt>
    <dgm:pt modelId="{E7881072-497B-6346-BB57-B4570E7A44D6}" type="sibTrans" cxnId="{616B382F-CDAB-B749-A49C-5CFA1DE80F95}">
      <dgm:prSet/>
      <dgm:spPr/>
      <dgm:t>
        <a:bodyPr/>
        <a:lstStyle/>
        <a:p>
          <a:endParaRPr lang="en-US" sz="2000" b="1">
            <a:solidFill>
              <a:srgbClr val="000000"/>
            </a:solidFill>
          </a:endParaRPr>
        </a:p>
      </dgm:t>
    </dgm:pt>
    <dgm:pt modelId="{205C176C-2480-DB49-AFC4-A21675020010}">
      <dgm:prSet phldrT="[Text]" custT="1"/>
      <dgm:spPr/>
      <dgm:t>
        <a:bodyPr/>
        <a:lstStyle/>
        <a:p>
          <a:r>
            <a:rPr lang="en-US" sz="2000" b="1" dirty="0" smtClean="0">
              <a:solidFill>
                <a:srgbClr val="000000"/>
              </a:solidFill>
            </a:rPr>
            <a:t>image</a:t>
          </a:r>
          <a:endParaRPr lang="en-US" sz="2000" b="1" dirty="0">
            <a:solidFill>
              <a:srgbClr val="000000"/>
            </a:solidFill>
          </a:endParaRPr>
        </a:p>
      </dgm:t>
    </dgm:pt>
    <dgm:pt modelId="{5E9C7112-CE7A-8740-8341-8361070BEB08}" type="parTrans" cxnId="{461D938B-9754-2B47-98CE-B2E5A55D7A7D}">
      <dgm:prSet/>
      <dgm:spPr/>
      <dgm:t>
        <a:bodyPr/>
        <a:lstStyle/>
        <a:p>
          <a:endParaRPr lang="en-US" sz="2000" b="1">
            <a:solidFill>
              <a:srgbClr val="000000"/>
            </a:solidFill>
          </a:endParaRPr>
        </a:p>
      </dgm:t>
    </dgm:pt>
    <dgm:pt modelId="{904576E8-6317-8842-BD45-F5FF85998818}" type="sibTrans" cxnId="{461D938B-9754-2B47-98CE-B2E5A55D7A7D}">
      <dgm:prSet/>
      <dgm:spPr/>
      <dgm:t>
        <a:bodyPr/>
        <a:lstStyle/>
        <a:p>
          <a:endParaRPr lang="en-US" sz="2000" b="1">
            <a:solidFill>
              <a:srgbClr val="000000"/>
            </a:solidFill>
          </a:endParaRPr>
        </a:p>
      </dgm:t>
    </dgm:pt>
    <dgm:pt modelId="{14FF4B5C-0F49-1D48-99F1-99439A338A40}" type="pres">
      <dgm:prSet presAssocID="{209845AA-C303-0F4F-B215-86571F2621F5}" presName="compositeShape" presStyleCnt="0">
        <dgm:presLayoutVars>
          <dgm:chMax val="9"/>
          <dgm:dir/>
          <dgm:resizeHandles val="exact"/>
        </dgm:presLayoutVars>
      </dgm:prSet>
      <dgm:spPr/>
      <dgm:t>
        <a:bodyPr/>
        <a:lstStyle/>
        <a:p>
          <a:endParaRPr lang="en-US"/>
        </a:p>
      </dgm:t>
    </dgm:pt>
    <dgm:pt modelId="{D49F61CE-6453-B349-911B-34CB85C6F094}" type="pres">
      <dgm:prSet presAssocID="{209845AA-C303-0F4F-B215-86571F2621F5}" presName="triangle1" presStyleLbl="node1" presStyleIdx="0" presStyleCnt="9">
        <dgm:presLayoutVars>
          <dgm:bulletEnabled val="1"/>
        </dgm:presLayoutVars>
      </dgm:prSet>
      <dgm:spPr/>
      <dgm:t>
        <a:bodyPr/>
        <a:lstStyle/>
        <a:p>
          <a:endParaRPr lang="en-US"/>
        </a:p>
      </dgm:t>
    </dgm:pt>
    <dgm:pt modelId="{089F695E-2194-6044-B016-9FA1EDBE175E}" type="pres">
      <dgm:prSet presAssocID="{209845AA-C303-0F4F-B215-86571F2621F5}" presName="triangle2" presStyleLbl="node1" presStyleIdx="1" presStyleCnt="9">
        <dgm:presLayoutVars>
          <dgm:bulletEnabled val="1"/>
        </dgm:presLayoutVars>
      </dgm:prSet>
      <dgm:spPr/>
      <dgm:t>
        <a:bodyPr/>
        <a:lstStyle/>
        <a:p>
          <a:endParaRPr lang="en-US"/>
        </a:p>
      </dgm:t>
    </dgm:pt>
    <dgm:pt modelId="{E402BEA9-CB38-3B47-AE17-D9342A231843}" type="pres">
      <dgm:prSet presAssocID="{209845AA-C303-0F4F-B215-86571F2621F5}" presName="triangle3" presStyleLbl="node1" presStyleIdx="2" presStyleCnt="9">
        <dgm:presLayoutVars>
          <dgm:bulletEnabled val="1"/>
        </dgm:presLayoutVars>
      </dgm:prSet>
      <dgm:spPr/>
      <dgm:t>
        <a:bodyPr/>
        <a:lstStyle/>
        <a:p>
          <a:endParaRPr lang="en-US"/>
        </a:p>
      </dgm:t>
    </dgm:pt>
    <dgm:pt modelId="{D748DDD2-3213-9240-BD36-F23DB0DDC96C}" type="pres">
      <dgm:prSet presAssocID="{209845AA-C303-0F4F-B215-86571F2621F5}" presName="triangle4" presStyleLbl="node1" presStyleIdx="3" presStyleCnt="9">
        <dgm:presLayoutVars>
          <dgm:bulletEnabled val="1"/>
        </dgm:presLayoutVars>
      </dgm:prSet>
      <dgm:spPr/>
      <dgm:t>
        <a:bodyPr/>
        <a:lstStyle/>
        <a:p>
          <a:endParaRPr lang="en-US"/>
        </a:p>
      </dgm:t>
    </dgm:pt>
    <dgm:pt modelId="{11A1F71F-C70C-7244-84A7-03554084FC4C}" type="pres">
      <dgm:prSet presAssocID="{209845AA-C303-0F4F-B215-86571F2621F5}" presName="triangle5" presStyleLbl="node1" presStyleIdx="4" presStyleCnt="9">
        <dgm:presLayoutVars>
          <dgm:bulletEnabled val="1"/>
        </dgm:presLayoutVars>
      </dgm:prSet>
      <dgm:spPr/>
      <dgm:t>
        <a:bodyPr/>
        <a:lstStyle/>
        <a:p>
          <a:endParaRPr lang="en-US"/>
        </a:p>
      </dgm:t>
    </dgm:pt>
    <dgm:pt modelId="{9D5C80BC-EC72-1345-8352-5111FA3B4905}" type="pres">
      <dgm:prSet presAssocID="{209845AA-C303-0F4F-B215-86571F2621F5}" presName="triangle6" presStyleLbl="node1" presStyleIdx="5" presStyleCnt="9">
        <dgm:presLayoutVars>
          <dgm:bulletEnabled val="1"/>
        </dgm:presLayoutVars>
      </dgm:prSet>
      <dgm:spPr/>
    </dgm:pt>
    <dgm:pt modelId="{FEC6B6CC-16A1-DB45-99D8-480782FCE06F}" type="pres">
      <dgm:prSet presAssocID="{209845AA-C303-0F4F-B215-86571F2621F5}" presName="triangle7" presStyleLbl="node1" presStyleIdx="6" presStyleCnt="9">
        <dgm:presLayoutVars>
          <dgm:bulletEnabled val="1"/>
        </dgm:presLayoutVars>
      </dgm:prSet>
      <dgm:spPr/>
    </dgm:pt>
    <dgm:pt modelId="{72E62D4C-5FA5-1347-A6E2-B5DEA0E562C4}" type="pres">
      <dgm:prSet presAssocID="{209845AA-C303-0F4F-B215-86571F2621F5}" presName="triangle8" presStyleLbl="node1" presStyleIdx="7" presStyleCnt="9">
        <dgm:presLayoutVars>
          <dgm:bulletEnabled val="1"/>
        </dgm:presLayoutVars>
      </dgm:prSet>
      <dgm:spPr/>
    </dgm:pt>
    <dgm:pt modelId="{39F3399C-0425-4545-A94F-724C7C873270}" type="pres">
      <dgm:prSet presAssocID="{209845AA-C303-0F4F-B215-86571F2621F5}" presName="triangle9" presStyleLbl="node1" presStyleIdx="8" presStyleCnt="9">
        <dgm:presLayoutVars>
          <dgm:bulletEnabled val="1"/>
        </dgm:presLayoutVars>
      </dgm:prSet>
      <dgm:spPr/>
    </dgm:pt>
  </dgm:ptLst>
  <dgm:cxnLst>
    <dgm:cxn modelId="{4FF023F8-27FF-1447-BD68-6A2606336CA2}" type="presOf" srcId="{B7E248CC-5A83-AA41-9435-B4E0533CA2D5}" destId="{D49F61CE-6453-B349-911B-34CB85C6F094}" srcOrd="0" destOrd="0" presId="urn:microsoft.com/office/officeart/2005/8/layout/pyramid4"/>
    <dgm:cxn modelId="{B90FB606-5974-3B44-BB8B-B40ECAFCAFF0}" type="presOf" srcId="{209845AA-C303-0F4F-B215-86571F2621F5}" destId="{14FF4B5C-0F49-1D48-99F1-99439A338A40}" srcOrd="0" destOrd="0" presId="urn:microsoft.com/office/officeart/2005/8/layout/pyramid4"/>
    <dgm:cxn modelId="{616B382F-CDAB-B749-A49C-5CFA1DE80F95}" srcId="{209845AA-C303-0F4F-B215-86571F2621F5}" destId="{103681C3-EDA5-8844-976B-A1B1F116953A}" srcOrd="4" destOrd="0" parTransId="{2C6BCDF3-0C27-9F40-B182-7AD8C8BD7A75}" sibTransId="{E7881072-497B-6346-BB57-B4570E7A44D6}"/>
    <dgm:cxn modelId="{5ABECA3F-4A51-2D45-96F1-692087E85E98}" srcId="{209845AA-C303-0F4F-B215-86571F2621F5}" destId="{B7E248CC-5A83-AA41-9435-B4E0533CA2D5}" srcOrd="0" destOrd="0" parTransId="{594D32A5-BFB7-8744-BFB0-4913808E0702}" sibTransId="{E70CF7FE-7ACB-4343-891C-64A7551368EB}"/>
    <dgm:cxn modelId="{8BC218A0-1FD7-5246-B65A-67DFA9935904}" srcId="{209845AA-C303-0F4F-B215-86571F2621F5}" destId="{89DC21A9-46C8-3B43-8F86-988A04AA6949}" srcOrd="2" destOrd="0" parTransId="{8868B3FF-49FE-2E4B-96EB-AA43B6D36CA3}" sibTransId="{C6AE9183-B011-0F43-B777-DD82F97BC164}"/>
    <dgm:cxn modelId="{582A4E0A-5CF6-6547-B134-2FA58E5F607D}" type="presOf" srcId="{9A5E500E-A0CD-0D42-82BE-7A03704504C0}" destId="{089F695E-2194-6044-B016-9FA1EDBE175E}" srcOrd="0" destOrd="0" presId="urn:microsoft.com/office/officeart/2005/8/layout/pyramid4"/>
    <dgm:cxn modelId="{1AD0B672-9171-D949-B71F-B615E1CF7198}" srcId="{209845AA-C303-0F4F-B215-86571F2621F5}" destId="{9A5E500E-A0CD-0D42-82BE-7A03704504C0}" srcOrd="1" destOrd="0" parTransId="{E2FE06C4-8F79-E24C-BC2C-A82680C436E5}" sibTransId="{B0F6FE83-44A7-2945-A634-FF33AD9EB7EF}"/>
    <dgm:cxn modelId="{461D938B-9754-2B47-98CE-B2E5A55D7A7D}" srcId="{209845AA-C303-0F4F-B215-86571F2621F5}" destId="{205C176C-2480-DB49-AFC4-A21675020010}" srcOrd="3" destOrd="0" parTransId="{5E9C7112-CE7A-8740-8341-8361070BEB08}" sibTransId="{904576E8-6317-8842-BD45-F5FF85998818}"/>
    <dgm:cxn modelId="{35290290-97E1-8C47-882E-C4391A30A38A}" type="presOf" srcId="{205C176C-2480-DB49-AFC4-A21675020010}" destId="{D748DDD2-3213-9240-BD36-F23DB0DDC96C}" srcOrd="0" destOrd="0" presId="urn:microsoft.com/office/officeart/2005/8/layout/pyramid4"/>
    <dgm:cxn modelId="{CBA20C81-4C61-914F-A3DB-A56D24C0E23B}" type="presOf" srcId="{103681C3-EDA5-8844-976B-A1B1F116953A}" destId="{11A1F71F-C70C-7244-84A7-03554084FC4C}" srcOrd="0" destOrd="0" presId="urn:microsoft.com/office/officeart/2005/8/layout/pyramid4"/>
    <dgm:cxn modelId="{4A306575-0D23-4C4E-B160-DED92F034B57}" type="presOf" srcId="{89DC21A9-46C8-3B43-8F86-988A04AA6949}" destId="{E402BEA9-CB38-3B47-AE17-D9342A231843}" srcOrd="0" destOrd="0" presId="urn:microsoft.com/office/officeart/2005/8/layout/pyramid4"/>
    <dgm:cxn modelId="{E2213717-2976-0842-8F53-057DEDE90264}" type="presParOf" srcId="{14FF4B5C-0F49-1D48-99F1-99439A338A40}" destId="{D49F61CE-6453-B349-911B-34CB85C6F094}" srcOrd="0" destOrd="0" presId="urn:microsoft.com/office/officeart/2005/8/layout/pyramid4"/>
    <dgm:cxn modelId="{C3761E90-2102-C947-87EE-B441272A6CC0}" type="presParOf" srcId="{14FF4B5C-0F49-1D48-99F1-99439A338A40}" destId="{089F695E-2194-6044-B016-9FA1EDBE175E}" srcOrd="1" destOrd="0" presId="urn:microsoft.com/office/officeart/2005/8/layout/pyramid4"/>
    <dgm:cxn modelId="{3C404B40-CC4E-904D-8C2F-218A877B5228}" type="presParOf" srcId="{14FF4B5C-0F49-1D48-99F1-99439A338A40}" destId="{E402BEA9-CB38-3B47-AE17-D9342A231843}" srcOrd="2" destOrd="0" presId="urn:microsoft.com/office/officeart/2005/8/layout/pyramid4"/>
    <dgm:cxn modelId="{1E1F4590-8C8B-F440-B480-9E0C9AC5403D}" type="presParOf" srcId="{14FF4B5C-0F49-1D48-99F1-99439A338A40}" destId="{D748DDD2-3213-9240-BD36-F23DB0DDC96C}" srcOrd="3" destOrd="0" presId="urn:microsoft.com/office/officeart/2005/8/layout/pyramid4"/>
    <dgm:cxn modelId="{9900C710-CEA9-9341-AE4B-2DFDA5F54860}" type="presParOf" srcId="{14FF4B5C-0F49-1D48-99F1-99439A338A40}" destId="{11A1F71F-C70C-7244-84A7-03554084FC4C}" srcOrd="4" destOrd="0" presId="urn:microsoft.com/office/officeart/2005/8/layout/pyramid4"/>
    <dgm:cxn modelId="{4E089CD4-C02D-CE41-81F0-1097153196DC}" type="presParOf" srcId="{14FF4B5C-0F49-1D48-99F1-99439A338A40}" destId="{9D5C80BC-EC72-1345-8352-5111FA3B4905}" srcOrd="5" destOrd="0" presId="urn:microsoft.com/office/officeart/2005/8/layout/pyramid4"/>
    <dgm:cxn modelId="{9467F75C-BE62-1040-B8C0-BB2957224BD7}" type="presParOf" srcId="{14FF4B5C-0F49-1D48-99F1-99439A338A40}" destId="{FEC6B6CC-16A1-DB45-99D8-480782FCE06F}" srcOrd="6" destOrd="0" presId="urn:microsoft.com/office/officeart/2005/8/layout/pyramid4"/>
    <dgm:cxn modelId="{E2445D84-C3F7-7544-9A8F-F8F293C9178C}" type="presParOf" srcId="{14FF4B5C-0F49-1D48-99F1-99439A338A40}" destId="{72E62D4C-5FA5-1347-A6E2-B5DEA0E562C4}" srcOrd="7" destOrd="0" presId="urn:microsoft.com/office/officeart/2005/8/layout/pyramid4"/>
    <dgm:cxn modelId="{847B6153-7397-0B45-B2A4-AB114521548F}" type="presParOf" srcId="{14FF4B5C-0F49-1D48-99F1-99439A338A40}" destId="{39F3399C-0425-4545-A94F-724C7C873270}" srcOrd="8" destOrd="0" presId="urn:microsoft.com/office/officeart/2005/8/layout/pyramid4"/>
  </dgm:cxnLst>
  <dgm:bg>
    <a:noFill/>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682D71-6FCD-8B4C-A7ED-D73B9F5CD6FB}">
      <dsp:nvSpPr>
        <dsp:cNvPr id="0" name=""/>
        <dsp:cNvSpPr/>
      </dsp:nvSpPr>
      <dsp:spPr>
        <a:xfrm>
          <a:off x="827372" y="1991"/>
          <a:ext cx="2789783" cy="740711"/>
        </a:xfrm>
        <a:prstGeom prst="roundRect">
          <a:avLst>
            <a:gd name="adj" fmla="val 10000"/>
          </a:avLst>
        </a:prstGeom>
        <a:gradFill rotWithShape="0">
          <a:gsLst>
            <a:gs pos="0">
              <a:schemeClr val="accent2">
                <a:hueOff val="0"/>
                <a:satOff val="0"/>
                <a:lumOff val="0"/>
                <a:alphaOff val="0"/>
                <a:tint val="50000"/>
                <a:shade val="100000"/>
                <a:alpha val="100000"/>
                <a:satMod val="150000"/>
              </a:schemeClr>
            </a:gs>
            <a:gs pos="40000">
              <a:schemeClr val="accent2">
                <a:hueOff val="0"/>
                <a:satOff val="0"/>
                <a:lumOff val="0"/>
                <a:alphaOff val="0"/>
                <a:tint val="70000"/>
                <a:shade val="100000"/>
                <a:alpha val="100000"/>
                <a:satMod val="150000"/>
              </a:schemeClr>
            </a:gs>
            <a:gs pos="100000">
              <a:schemeClr val="accent2">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solidFill>
                <a:srgbClr val="000000"/>
              </a:solidFill>
            </a:rPr>
            <a:t>Provide students with the text cut up into sentences</a:t>
          </a:r>
          <a:endParaRPr lang="en-US" sz="1400" kern="1200" dirty="0">
            <a:solidFill>
              <a:srgbClr val="000000"/>
            </a:solidFill>
          </a:endParaRPr>
        </a:p>
      </dsp:txBody>
      <dsp:txXfrm>
        <a:off x="827372" y="1991"/>
        <a:ext cx="2789783" cy="740711"/>
      </dsp:txXfrm>
    </dsp:sp>
    <dsp:sp modelId="{C91703EE-01C1-6344-8F61-BF27F0375374}">
      <dsp:nvSpPr>
        <dsp:cNvPr id="0" name=""/>
        <dsp:cNvSpPr/>
      </dsp:nvSpPr>
      <dsp:spPr>
        <a:xfrm rot="5400000">
          <a:off x="2083381" y="761220"/>
          <a:ext cx="277766" cy="333320"/>
        </a:xfrm>
        <a:prstGeom prst="rightArrow">
          <a:avLst>
            <a:gd name="adj1" fmla="val 60000"/>
            <a:gd name="adj2" fmla="val 50000"/>
          </a:avLst>
        </a:prstGeom>
        <a:gradFill rotWithShape="0">
          <a:gsLst>
            <a:gs pos="0">
              <a:schemeClr val="accent2">
                <a:hueOff val="0"/>
                <a:satOff val="0"/>
                <a:lumOff val="0"/>
                <a:alphaOff val="0"/>
                <a:tint val="50000"/>
                <a:shade val="100000"/>
                <a:alpha val="100000"/>
                <a:satMod val="150000"/>
              </a:schemeClr>
            </a:gs>
            <a:gs pos="40000">
              <a:schemeClr val="accent2">
                <a:hueOff val="0"/>
                <a:satOff val="0"/>
                <a:lumOff val="0"/>
                <a:alphaOff val="0"/>
                <a:tint val="70000"/>
                <a:shade val="100000"/>
                <a:alpha val="100000"/>
                <a:satMod val="150000"/>
              </a:schemeClr>
            </a:gs>
            <a:gs pos="100000">
              <a:schemeClr val="accent2">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rgbClr val="000000"/>
            </a:solidFill>
          </a:endParaRPr>
        </a:p>
      </dsp:txBody>
      <dsp:txXfrm rot="5400000">
        <a:off x="2083381" y="761220"/>
        <a:ext cx="277766" cy="333320"/>
      </dsp:txXfrm>
    </dsp:sp>
    <dsp:sp modelId="{3CA0877D-BB3C-2E4D-8695-178F9A4A54FE}">
      <dsp:nvSpPr>
        <dsp:cNvPr id="0" name=""/>
        <dsp:cNvSpPr/>
      </dsp:nvSpPr>
      <dsp:spPr>
        <a:xfrm>
          <a:off x="827372" y="1113058"/>
          <a:ext cx="2789783" cy="740711"/>
        </a:xfrm>
        <a:prstGeom prst="roundRect">
          <a:avLst>
            <a:gd name="adj" fmla="val 10000"/>
          </a:avLst>
        </a:prstGeom>
        <a:gradFill rotWithShape="0">
          <a:gsLst>
            <a:gs pos="0">
              <a:schemeClr val="accent3">
                <a:hueOff val="0"/>
                <a:satOff val="0"/>
                <a:lumOff val="0"/>
                <a:alphaOff val="0"/>
                <a:tint val="50000"/>
                <a:shade val="100000"/>
                <a:alpha val="100000"/>
                <a:satMod val="150000"/>
              </a:schemeClr>
            </a:gs>
            <a:gs pos="40000">
              <a:schemeClr val="accent3">
                <a:hueOff val="0"/>
                <a:satOff val="0"/>
                <a:lumOff val="0"/>
                <a:alphaOff val="0"/>
                <a:tint val="70000"/>
                <a:shade val="100000"/>
                <a:alpha val="100000"/>
                <a:satMod val="150000"/>
              </a:schemeClr>
            </a:gs>
            <a:gs pos="100000">
              <a:schemeClr val="accent3">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solidFill>
                <a:srgbClr val="000000"/>
              </a:solidFill>
            </a:rPr>
            <a:t>Have students find words in the sentences that are similar</a:t>
          </a:r>
          <a:endParaRPr lang="en-US" sz="1400" kern="1200" dirty="0">
            <a:solidFill>
              <a:srgbClr val="000000"/>
            </a:solidFill>
          </a:endParaRPr>
        </a:p>
      </dsp:txBody>
      <dsp:txXfrm>
        <a:off x="827372" y="1113058"/>
        <a:ext cx="2789783" cy="740711"/>
      </dsp:txXfrm>
    </dsp:sp>
    <dsp:sp modelId="{443AABDE-6384-A844-9503-BA94FB142536}">
      <dsp:nvSpPr>
        <dsp:cNvPr id="0" name=""/>
        <dsp:cNvSpPr/>
      </dsp:nvSpPr>
      <dsp:spPr>
        <a:xfrm rot="5400000">
          <a:off x="2083381" y="1872287"/>
          <a:ext cx="277766" cy="333320"/>
        </a:xfrm>
        <a:prstGeom prst="rightArrow">
          <a:avLst>
            <a:gd name="adj1" fmla="val 60000"/>
            <a:gd name="adj2" fmla="val 50000"/>
          </a:avLst>
        </a:prstGeom>
        <a:gradFill rotWithShape="0">
          <a:gsLst>
            <a:gs pos="0">
              <a:schemeClr val="accent3">
                <a:hueOff val="0"/>
                <a:satOff val="0"/>
                <a:lumOff val="0"/>
                <a:alphaOff val="0"/>
                <a:tint val="50000"/>
                <a:shade val="100000"/>
                <a:alpha val="100000"/>
                <a:satMod val="150000"/>
              </a:schemeClr>
            </a:gs>
            <a:gs pos="40000">
              <a:schemeClr val="accent3">
                <a:hueOff val="0"/>
                <a:satOff val="0"/>
                <a:lumOff val="0"/>
                <a:alphaOff val="0"/>
                <a:tint val="70000"/>
                <a:shade val="100000"/>
                <a:alpha val="100000"/>
                <a:satMod val="150000"/>
              </a:schemeClr>
            </a:gs>
            <a:gs pos="100000">
              <a:schemeClr val="accent3">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rgbClr val="000000"/>
            </a:solidFill>
          </a:endParaRPr>
        </a:p>
      </dsp:txBody>
      <dsp:txXfrm rot="5400000">
        <a:off x="2083381" y="1872287"/>
        <a:ext cx="277766" cy="333320"/>
      </dsp:txXfrm>
    </dsp:sp>
    <dsp:sp modelId="{32F12F98-1487-D543-90E5-D9FD206DF681}">
      <dsp:nvSpPr>
        <dsp:cNvPr id="0" name=""/>
        <dsp:cNvSpPr/>
      </dsp:nvSpPr>
      <dsp:spPr>
        <a:xfrm>
          <a:off x="827372" y="2224125"/>
          <a:ext cx="2789783" cy="740711"/>
        </a:xfrm>
        <a:prstGeom prst="roundRect">
          <a:avLst>
            <a:gd name="adj" fmla="val 10000"/>
          </a:avLst>
        </a:prstGeom>
        <a:gradFill rotWithShape="0">
          <a:gsLst>
            <a:gs pos="0">
              <a:schemeClr val="accent4">
                <a:hueOff val="0"/>
                <a:satOff val="0"/>
                <a:lumOff val="0"/>
                <a:alphaOff val="0"/>
                <a:tint val="50000"/>
                <a:shade val="100000"/>
                <a:alpha val="100000"/>
                <a:satMod val="150000"/>
              </a:schemeClr>
            </a:gs>
            <a:gs pos="40000">
              <a:schemeClr val="accent4">
                <a:hueOff val="0"/>
                <a:satOff val="0"/>
                <a:lumOff val="0"/>
                <a:alphaOff val="0"/>
                <a:tint val="70000"/>
                <a:shade val="100000"/>
                <a:alpha val="100000"/>
                <a:satMod val="150000"/>
              </a:schemeClr>
            </a:gs>
            <a:gs pos="100000">
              <a:schemeClr val="accent4">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solidFill>
                <a:srgbClr val="000000"/>
              </a:solidFill>
            </a:rPr>
            <a:t>Have students try to connect words in the sentences and explain their thinking about the connections</a:t>
          </a:r>
          <a:endParaRPr lang="en-US" sz="1400" kern="1200" dirty="0">
            <a:solidFill>
              <a:srgbClr val="000000"/>
            </a:solidFill>
          </a:endParaRPr>
        </a:p>
      </dsp:txBody>
      <dsp:txXfrm>
        <a:off x="827372" y="2224125"/>
        <a:ext cx="2789783" cy="740711"/>
      </dsp:txXfrm>
    </dsp:sp>
    <dsp:sp modelId="{68715D75-D7E6-5042-9199-7BAD4D51A876}">
      <dsp:nvSpPr>
        <dsp:cNvPr id="0" name=""/>
        <dsp:cNvSpPr/>
      </dsp:nvSpPr>
      <dsp:spPr>
        <a:xfrm rot="5400000">
          <a:off x="2083381" y="2983354"/>
          <a:ext cx="277766" cy="333320"/>
        </a:xfrm>
        <a:prstGeom prst="rightArrow">
          <a:avLst>
            <a:gd name="adj1" fmla="val 60000"/>
            <a:gd name="adj2" fmla="val 50000"/>
          </a:avLst>
        </a:prstGeom>
        <a:gradFill rotWithShape="0">
          <a:gsLst>
            <a:gs pos="0">
              <a:schemeClr val="accent4">
                <a:hueOff val="0"/>
                <a:satOff val="0"/>
                <a:lumOff val="0"/>
                <a:alphaOff val="0"/>
                <a:tint val="50000"/>
                <a:shade val="100000"/>
                <a:alpha val="100000"/>
                <a:satMod val="150000"/>
              </a:schemeClr>
            </a:gs>
            <a:gs pos="40000">
              <a:schemeClr val="accent4">
                <a:hueOff val="0"/>
                <a:satOff val="0"/>
                <a:lumOff val="0"/>
                <a:alphaOff val="0"/>
                <a:tint val="70000"/>
                <a:shade val="100000"/>
                <a:alpha val="100000"/>
                <a:satMod val="150000"/>
              </a:schemeClr>
            </a:gs>
            <a:gs pos="100000">
              <a:schemeClr val="accent4">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solidFill>
              <a:srgbClr val="000000"/>
            </a:solidFill>
          </a:endParaRPr>
        </a:p>
      </dsp:txBody>
      <dsp:txXfrm rot="5400000">
        <a:off x="2083381" y="2983354"/>
        <a:ext cx="277766" cy="333320"/>
      </dsp:txXfrm>
    </dsp:sp>
    <dsp:sp modelId="{46567330-AAB8-F24C-9E82-E5F95553B674}">
      <dsp:nvSpPr>
        <dsp:cNvPr id="0" name=""/>
        <dsp:cNvSpPr/>
      </dsp:nvSpPr>
      <dsp:spPr>
        <a:xfrm>
          <a:off x="827372" y="3335192"/>
          <a:ext cx="2789783" cy="740711"/>
        </a:xfrm>
        <a:prstGeom prst="roundRect">
          <a:avLst>
            <a:gd name="adj" fmla="val 10000"/>
          </a:avLst>
        </a:prstGeom>
        <a:gradFill rotWithShape="0">
          <a:gsLst>
            <a:gs pos="0">
              <a:schemeClr val="accent5">
                <a:hueOff val="0"/>
                <a:satOff val="0"/>
                <a:lumOff val="0"/>
                <a:alphaOff val="0"/>
                <a:tint val="50000"/>
                <a:shade val="100000"/>
                <a:alpha val="100000"/>
                <a:satMod val="150000"/>
              </a:schemeClr>
            </a:gs>
            <a:gs pos="40000">
              <a:schemeClr val="accent5">
                <a:hueOff val="0"/>
                <a:satOff val="0"/>
                <a:lumOff val="0"/>
                <a:alphaOff val="0"/>
                <a:tint val="70000"/>
                <a:shade val="100000"/>
                <a:alpha val="100000"/>
                <a:satMod val="150000"/>
              </a:schemeClr>
            </a:gs>
            <a:gs pos="100000">
              <a:schemeClr val="accent5">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solidFill>
                <a:srgbClr val="000000"/>
              </a:solidFill>
            </a:rPr>
            <a:t>Have students try to put the sentences in order and explain the order</a:t>
          </a:r>
          <a:endParaRPr lang="en-US" sz="1400" kern="1200" dirty="0">
            <a:solidFill>
              <a:srgbClr val="000000"/>
            </a:solidFill>
          </a:endParaRPr>
        </a:p>
      </dsp:txBody>
      <dsp:txXfrm>
        <a:off x="827372" y="3335192"/>
        <a:ext cx="2789783" cy="74071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1A1978-B62F-C841-B6F2-C2D220FB0CEB}">
      <dsp:nvSpPr>
        <dsp:cNvPr id="0" name=""/>
        <dsp:cNvSpPr/>
      </dsp:nvSpPr>
      <dsp:spPr>
        <a:xfrm>
          <a:off x="0" y="218043"/>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 teaches his child to read.</a:t>
          </a:r>
          <a:endParaRPr lang="en-US" sz="1600" kern="1200"/>
        </a:p>
      </dsp:txBody>
      <dsp:txXfrm>
        <a:off x="0" y="218043"/>
        <a:ext cx="2781230" cy="1668738"/>
      </dsp:txXfrm>
    </dsp:sp>
    <dsp:sp modelId="{DFD6DB9B-CF3A-7F4E-AAE7-9A3872E34E0C}">
      <dsp:nvSpPr>
        <dsp:cNvPr id="0" name=""/>
        <dsp:cNvSpPr/>
      </dsp:nvSpPr>
      <dsp:spPr>
        <a:xfrm>
          <a:off x="3059353" y="218043"/>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 teaches the children in his village to read.</a:t>
          </a:r>
          <a:endParaRPr lang="en-US" sz="1600" kern="1200"/>
        </a:p>
      </dsp:txBody>
      <dsp:txXfrm>
        <a:off x="3059353" y="218043"/>
        <a:ext cx="2781230" cy="1668738"/>
      </dsp:txXfrm>
    </dsp:sp>
    <dsp:sp modelId="{158B79D7-6323-3F4A-BE73-478127A674B6}">
      <dsp:nvSpPr>
        <dsp:cNvPr id="0" name=""/>
        <dsp:cNvSpPr/>
      </dsp:nvSpPr>
      <dsp:spPr>
        <a:xfrm>
          <a:off x="6118706" y="218043"/>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 teaches the women in the village to teach children to read.</a:t>
          </a:r>
          <a:endParaRPr lang="en-US" sz="1600" kern="1200"/>
        </a:p>
      </dsp:txBody>
      <dsp:txXfrm>
        <a:off x="6118706" y="218043"/>
        <a:ext cx="2781230" cy="1668738"/>
      </dsp:txXfrm>
    </dsp:sp>
    <dsp:sp modelId="{2C8968B7-310B-A64B-BB42-169B9966C8E0}">
      <dsp:nvSpPr>
        <dsp:cNvPr id="0" name=""/>
        <dsp:cNvSpPr/>
      </dsp:nvSpPr>
      <dsp:spPr>
        <a:xfrm>
          <a:off x="0" y="2164904"/>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Salman’s child becomes a teacher.</a:t>
          </a:r>
          <a:endParaRPr lang="en-US" sz="1600" kern="1200"/>
        </a:p>
      </dsp:txBody>
      <dsp:txXfrm>
        <a:off x="0" y="2164904"/>
        <a:ext cx="2781230" cy="1668738"/>
      </dsp:txXfrm>
    </dsp:sp>
    <dsp:sp modelId="{6356B3BF-9BD1-0948-90A7-3F65A8BC6D97}">
      <dsp:nvSpPr>
        <dsp:cNvPr id="0" name=""/>
        <dsp:cNvSpPr/>
      </dsp:nvSpPr>
      <dsp:spPr>
        <a:xfrm>
          <a:off x="3059353" y="2164904"/>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 and his villagers build a school with financial support from the entire village.</a:t>
          </a:r>
          <a:endParaRPr lang="en-US" sz="1600" kern="1200"/>
        </a:p>
      </dsp:txBody>
      <dsp:txXfrm>
        <a:off x="3059353" y="2164904"/>
        <a:ext cx="2781230" cy="1668738"/>
      </dsp:txXfrm>
    </dsp:sp>
    <dsp:sp modelId="{B0ADD3B0-0D26-EF49-987C-9CE2B0437484}">
      <dsp:nvSpPr>
        <dsp:cNvPr id="0" name=""/>
        <dsp:cNvSpPr/>
      </dsp:nvSpPr>
      <dsp:spPr>
        <a:xfrm>
          <a:off x="6118706" y="2164904"/>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Salman’s child becomes a teacher and builds a teacher-training centre in his village with financial support from the government of his province.</a:t>
          </a:r>
          <a:endParaRPr lang="en-US" sz="1600" kern="1200"/>
        </a:p>
      </dsp:txBody>
      <dsp:txXfrm>
        <a:off x="6118706" y="2164904"/>
        <a:ext cx="2781230" cy="1668738"/>
      </dsp:txXfrm>
    </dsp:sp>
    <dsp:sp modelId="{55F4ED18-7351-FB44-911C-2F769387DDA4}">
      <dsp:nvSpPr>
        <dsp:cNvPr id="0" name=""/>
        <dsp:cNvSpPr/>
      </dsp:nvSpPr>
      <dsp:spPr>
        <a:xfrm>
          <a:off x="3059353" y="4111765"/>
          <a:ext cx="2781230" cy="1668738"/>
        </a:xfrm>
        <a:prstGeom prst="rect">
          <a:avLst/>
        </a:prstGeom>
        <a:gradFill rotWithShape="0">
          <a:gsLst>
            <a:gs pos="0">
              <a:schemeClr val="lt1">
                <a:hueOff val="0"/>
                <a:satOff val="0"/>
                <a:lumOff val="0"/>
                <a:alphaOff val="0"/>
                <a:tint val="50000"/>
                <a:shade val="100000"/>
                <a:alpha val="100000"/>
                <a:satMod val="150000"/>
              </a:schemeClr>
            </a:gs>
            <a:gs pos="40000">
              <a:schemeClr val="lt1">
                <a:hueOff val="0"/>
                <a:satOff val="0"/>
                <a:lumOff val="0"/>
                <a:alphaOff val="0"/>
                <a:tint val="70000"/>
                <a:shade val="100000"/>
                <a:alpha val="100000"/>
                <a:satMod val="150000"/>
              </a:schemeClr>
            </a:gs>
            <a:gs pos="100000">
              <a:schemeClr val="lt1">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a:t>A citizen in Salman’s province donates a large sum which is invested and the money from that is used to support the women in Salman’s village to travel to other villages to teach.</a:t>
          </a:r>
          <a:endParaRPr lang="en-US" sz="1600" kern="1200"/>
        </a:p>
      </dsp:txBody>
      <dsp:txXfrm>
        <a:off x="3059353" y="4111765"/>
        <a:ext cx="2781230" cy="166873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CBA2C7-16EF-4A4D-9A3C-984BAA838386}">
      <dsp:nvSpPr>
        <dsp:cNvPr id="0" name=""/>
        <dsp:cNvSpPr/>
      </dsp:nvSpPr>
      <dsp:spPr>
        <a:xfrm>
          <a:off x="0" y="435297"/>
          <a:ext cx="3018614" cy="1811168"/>
        </a:xfrm>
        <a:prstGeom prst="rect">
          <a:avLst/>
        </a:prstGeom>
        <a:solidFill>
          <a:srgbClr val="BB4EE3"/>
        </a:soli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kern="1200" dirty="0" smtClean="0"/>
            <a:t>Engaging the aesthetic</a:t>
          </a:r>
          <a:endParaRPr lang="en-US" sz="4000" kern="1200" dirty="0"/>
        </a:p>
      </dsp:txBody>
      <dsp:txXfrm>
        <a:off x="0" y="435297"/>
        <a:ext cx="3018614" cy="181116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9F61CE-6453-B349-911B-34CB85C6F094}">
      <dsp:nvSpPr>
        <dsp:cNvPr id="0" name=""/>
        <dsp:cNvSpPr/>
      </dsp:nvSpPr>
      <dsp:spPr>
        <a:xfrm>
          <a:off x="3199370" y="27283"/>
          <a:ext cx="1800680" cy="1800680"/>
        </a:xfrm>
        <a:prstGeom prst="triangle">
          <a:avLst/>
        </a:prstGeom>
        <a:gradFill rotWithShape="0">
          <a:gsLst>
            <a:gs pos="0">
              <a:schemeClr val="accent2">
                <a:hueOff val="0"/>
                <a:satOff val="0"/>
                <a:lumOff val="0"/>
                <a:alphaOff val="0"/>
                <a:tint val="50000"/>
                <a:shade val="100000"/>
                <a:alpha val="100000"/>
                <a:satMod val="150000"/>
              </a:schemeClr>
            </a:gs>
            <a:gs pos="40000">
              <a:schemeClr val="accent2">
                <a:hueOff val="0"/>
                <a:satOff val="0"/>
                <a:lumOff val="0"/>
                <a:alphaOff val="0"/>
                <a:tint val="70000"/>
                <a:shade val="100000"/>
                <a:alpha val="100000"/>
                <a:satMod val="150000"/>
              </a:schemeClr>
            </a:gs>
            <a:gs pos="100000">
              <a:schemeClr val="accent2">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err="1" smtClean="0">
              <a:solidFill>
                <a:srgbClr val="000000"/>
              </a:solidFill>
            </a:rPr>
            <a:t>Narra-tive</a:t>
          </a:r>
          <a:endParaRPr lang="en-US" sz="2000" b="1" kern="1200" dirty="0">
            <a:solidFill>
              <a:srgbClr val="000000"/>
            </a:solidFill>
          </a:endParaRPr>
        </a:p>
      </dsp:txBody>
      <dsp:txXfrm>
        <a:off x="3199370" y="27283"/>
        <a:ext cx="1800680" cy="1800680"/>
      </dsp:txXfrm>
    </dsp:sp>
    <dsp:sp modelId="{089F695E-2194-6044-B016-9FA1EDBE175E}">
      <dsp:nvSpPr>
        <dsp:cNvPr id="0" name=""/>
        <dsp:cNvSpPr/>
      </dsp:nvSpPr>
      <dsp:spPr>
        <a:xfrm>
          <a:off x="2299029" y="1827963"/>
          <a:ext cx="1800680" cy="1800680"/>
        </a:xfrm>
        <a:prstGeom prst="triangle">
          <a:avLst/>
        </a:prstGeom>
        <a:gradFill rotWithShape="0">
          <a:gsLst>
            <a:gs pos="0">
              <a:schemeClr val="accent3">
                <a:hueOff val="0"/>
                <a:satOff val="0"/>
                <a:lumOff val="0"/>
                <a:alphaOff val="0"/>
                <a:tint val="50000"/>
                <a:shade val="100000"/>
                <a:alpha val="100000"/>
                <a:satMod val="150000"/>
              </a:schemeClr>
            </a:gs>
            <a:gs pos="40000">
              <a:schemeClr val="accent3">
                <a:hueOff val="0"/>
                <a:satOff val="0"/>
                <a:lumOff val="0"/>
                <a:alphaOff val="0"/>
                <a:tint val="70000"/>
                <a:shade val="100000"/>
                <a:alpha val="100000"/>
                <a:satMod val="150000"/>
              </a:schemeClr>
            </a:gs>
            <a:gs pos="100000">
              <a:schemeClr val="accent3">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poetry</a:t>
          </a:r>
          <a:endParaRPr lang="en-US" sz="2000" b="1" kern="1200" dirty="0">
            <a:solidFill>
              <a:srgbClr val="000000"/>
            </a:solidFill>
          </a:endParaRPr>
        </a:p>
      </dsp:txBody>
      <dsp:txXfrm>
        <a:off x="2299029" y="1827963"/>
        <a:ext cx="1800680" cy="1800680"/>
      </dsp:txXfrm>
    </dsp:sp>
    <dsp:sp modelId="{E402BEA9-CB38-3B47-AE17-D9342A231843}">
      <dsp:nvSpPr>
        <dsp:cNvPr id="0" name=""/>
        <dsp:cNvSpPr/>
      </dsp:nvSpPr>
      <dsp:spPr>
        <a:xfrm rot="10800000">
          <a:off x="3199370" y="1827963"/>
          <a:ext cx="1800680" cy="1800680"/>
        </a:xfrm>
        <a:prstGeom prst="triangle">
          <a:avLst/>
        </a:prstGeom>
        <a:gradFill rotWithShape="0">
          <a:gsLst>
            <a:gs pos="0">
              <a:schemeClr val="accent4">
                <a:hueOff val="0"/>
                <a:satOff val="0"/>
                <a:lumOff val="0"/>
                <a:alphaOff val="0"/>
                <a:tint val="50000"/>
                <a:shade val="100000"/>
                <a:alpha val="100000"/>
                <a:satMod val="150000"/>
              </a:schemeClr>
            </a:gs>
            <a:gs pos="40000">
              <a:schemeClr val="accent4">
                <a:hueOff val="0"/>
                <a:satOff val="0"/>
                <a:lumOff val="0"/>
                <a:alphaOff val="0"/>
                <a:tint val="70000"/>
                <a:shade val="100000"/>
                <a:alpha val="100000"/>
                <a:satMod val="150000"/>
              </a:schemeClr>
            </a:gs>
            <a:gs pos="100000">
              <a:schemeClr val="accent4">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art</a:t>
          </a:r>
          <a:endParaRPr lang="en-US" sz="2000" b="1" kern="1200" dirty="0">
            <a:solidFill>
              <a:srgbClr val="000000"/>
            </a:solidFill>
          </a:endParaRPr>
        </a:p>
      </dsp:txBody>
      <dsp:txXfrm rot="10800000">
        <a:off x="3199370" y="1827963"/>
        <a:ext cx="1800680" cy="1800680"/>
      </dsp:txXfrm>
    </dsp:sp>
    <dsp:sp modelId="{D748DDD2-3213-9240-BD36-F23DB0DDC96C}">
      <dsp:nvSpPr>
        <dsp:cNvPr id="0" name=""/>
        <dsp:cNvSpPr/>
      </dsp:nvSpPr>
      <dsp:spPr>
        <a:xfrm>
          <a:off x="4099710" y="1827963"/>
          <a:ext cx="1800680" cy="1800680"/>
        </a:xfrm>
        <a:prstGeom prst="triangle">
          <a:avLst/>
        </a:prstGeom>
        <a:gradFill rotWithShape="0">
          <a:gsLst>
            <a:gs pos="0">
              <a:schemeClr val="accent5">
                <a:hueOff val="0"/>
                <a:satOff val="0"/>
                <a:lumOff val="0"/>
                <a:alphaOff val="0"/>
                <a:tint val="50000"/>
                <a:shade val="100000"/>
                <a:alpha val="100000"/>
                <a:satMod val="150000"/>
              </a:schemeClr>
            </a:gs>
            <a:gs pos="40000">
              <a:schemeClr val="accent5">
                <a:hueOff val="0"/>
                <a:satOff val="0"/>
                <a:lumOff val="0"/>
                <a:alphaOff val="0"/>
                <a:tint val="70000"/>
                <a:shade val="100000"/>
                <a:alpha val="100000"/>
                <a:satMod val="150000"/>
              </a:schemeClr>
            </a:gs>
            <a:gs pos="100000">
              <a:schemeClr val="accent5">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image</a:t>
          </a:r>
          <a:endParaRPr lang="en-US" sz="2000" b="1" kern="1200" dirty="0">
            <a:solidFill>
              <a:srgbClr val="000000"/>
            </a:solidFill>
          </a:endParaRPr>
        </a:p>
      </dsp:txBody>
      <dsp:txXfrm>
        <a:off x="4099710" y="1827963"/>
        <a:ext cx="1800680" cy="1800680"/>
      </dsp:txXfrm>
    </dsp:sp>
    <dsp:sp modelId="{11A1F71F-C70C-7244-84A7-03554084FC4C}">
      <dsp:nvSpPr>
        <dsp:cNvPr id="0" name=""/>
        <dsp:cNvSpPr/>
      </dsp:nvSpPr>
      <dsp:spPr>
        <a:xfrm>
          <a:off x="1398689" y="3628644"/>
          <a:ext cx="1800680" cy="1800680"/>
        </a:xfrm>
        <a:prstGeom prst="triangle">
          <a:avLst/>
        </a:prstGeom>
        <a:gradFill rotWithShape="0">
          <a:gsLst>
            <a:gs pos="0">
              <a:schemeClr val="accent6">
                <a:hueOff val="0"/>
                <a:satOff val="0"/>
                <a:lumOff val="0"/>
                <a:alphaOff val="0"/>
                <a:tint val="50000"/>
                <a:shade val="100000"/>
                <a:alpha val="100000"/>
                <a:satMod val="150000"/>
              </a:schemeClr>
            </a:gs>
            <a:gs pos="40000">
              <a:schemeClr val="accent6">
                <a:hueOff val="0"/>
                <a:satOff val="0"/>
                <a:lumOff val="0"/>
                <a:alphaOff val="0"/>
                <a:tint val="70000"/>
                <a:shade val="100000"/>
                <a:alpha val="100000"/>
                <a:satMod val="150000"/>
              </a:schemeClr>
            </a:gs>
            <a:gs pos="100000">
              <a:schemeClr val="accent6">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music</a:t>
          </a:r>
          <a:endParaRPr lang="en-US" sz="2000" b="1" kern="1200" dirty="0">
            <a:solidFill>
              <a:srgbClr val="000000"/>
            </a:solidFill>
          </a:endParaRPr>
        </a:p>
      </dsp:txBody>
      <dsp:txXfrm>
        <a:off x="1398689" y="3628644"/>
        <a:ext cx="1800680" cy="1800680"/>
      </dsp:txXfrm>
    </dsp:sp>
    <dsp:sp modelId="{9D5C80BC-EC72-1345-8352-5111FA3B4905}">
      <dsp:nvSpPr>
        <dsp:cNvPr id="0" name=""/>
        <dsp:cNvSpPr/>
      </dsp:nvSpPr>
      <dsp:spPr>
        <a:xfrm rot="10800000">
          <a:off x="2299029" y="3628644"/>
          <a:ext cx="1800680" cy="1800680"/>
        </a:xfrm>
        <a:prstGeom prst="triangle">
          <a:avLst/>
        </a:prstGeom>
        <a:gradFill rotWithShape="0">
          <a:gsLst>
            <a:gs pos="0">
              <a:schemeClr val="accent2">
                <a:hueOff val="0"/>
                <a:satOff val="0"/>
                <a:lumOff val="0"/>
                <a:alphaOff val="0"/>
                <a:tint val="50000"/>
                <a:shade val="100000"/>
                <a:alpha val="100000"/>
                <a:satMod val="150000"/>
              </a:schemeClr>
            </a:gs>
            <a:gs pos="40000">
              <a:schemeClr val="accent2">
                <a:hueOff val="0"/>
                <a:satOff val="0"/>
                <a:lumOff val="0"/>
                <a:alphaOff val="0"/>
                <a:tint val="70000"/>
                <a:shade val="100000"/>
                <a:alpha val="100000"/>
                <a:satMod val="150000"/>
              </a:schemeClr>
            </a:gs>
            <a:gs pos="100000">
              <a:schemeClr val="accent2">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sp>
    <dsp:sp modelId="{FEC6B6CC-16A1-DB45-99D8-480782FCE06F}">
      <dsp:nvSpPr>
        <dsp:cNvPr id="0" name=""/>
        <dsp:cNvSpPr/>
      </dsp:nvSpPr>
      <dsp:spPr>
        <a:xfrm>
          <a:off x="3199370" y="3628644"/>
          <a:ext cx="1800680" cy="1800680"/>
        </a:xfrm>
        <a:prstGeom prst="triangle">
          <a:avLst/>
        </a:prstGeom>
        <a:gradFill rotWithShape="0">
          <a:gsLst>
            <a:gs pos="0">
              <a:schemeClr val="accent3">
                <a:hueOff val="0"/>
                <a:satOff val="0"/>
                <a:lumOff val="0"/>
                <a:alphaOff val="0"/>
                <a:tint val="50000"/>
                <a:shade val="100000"/>
                <a:alpha val="100000"/>
                <a:satMod val="150000"/>
              </a:schemeClr>
            </a:gs>
            <a:gs pos="40000">
              <a:schemeClr val="accent3">
                <a:hueOff val="0"/>
                <a:satOff val="0"/>
                <a:lumOff val="0"/>
                <a:alphaOff val="0"/>
                <a:tint val="70000"/>
                <a:shade val="100000"/>
                <a:alpha val="100000"/>
                <a:satMod val="150000"/>
              </a:schemeClr>
            </a:gs>
            <a:gs pos="100000">
              <a:schemeClr val="accent3">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sp>
    <dsp:sp modelId="{72E62D4C-5FA5-1347-A6E2-B5DEA0E562C4}">
      <dsp:nvSpPr>
        <dsp:cNvPr id="0" name=""/>
        <dsp:cNvSpPr/>
      </dsp:nvSpPr>
      <dsp:spPr>
        <a:xfrm rot="10800000">
          <a:off x="4099710" y="3628644"/>
          <a:ext cx="1800680" cy="1800680"/>
        </a:xfrm>
        <a:prstGeom prst="triangle">
          <a:avLst/>
        </a:prstGeom>
        <a:gradFill rotWithShape="0">
          <a:gsLst>
            <a:gs pos="0">
              <a:schemeClr val="accent4">
                <a:hueOff val="0"/>
                <a:satOff val="0"/>
                <a:lumOff val="0"/>
                <a:alphaOff val="0"/>
                <a:tint val="50000"/>
                <a:shade val="100000"/>
                <a:alpha val="100000"/>
                <a:satMod val="150000"/>
              </a:schemeClr>
            </a:gs>
            <a:gs pos="40000">
              <a:schemeClr val="accent4">
                <a:hueOff val="0"/>
                <a:satOff val="0"/>
                <a:lumOff val="0"/>
                <a:alphaOff val="0"/>
                <a:tint val="70000"/>
                <a:shade val="100000"/>
                <a:alpha val="100000"/>
                <a:satMod val="150000"/>
              </a:schemeClr>
            </a:gs>
            <a:gs pos="100000">
              <a:schemeClr val="accent4">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sp>
    <dsp:sp modelId="{39F3399C-0425-4545-A94F-724C7C873270}">
      <dsp:nvSpPr>
        <dsp:cNvPr id="0" name=""/>
        <dsp:cNvSpPr/>
      </dsp:nvSpPr>
      <dsp:spPr>
        <a:xfrm>
          <a:off x="5000050" y="3628644"/>
          <a:ext cx="1800680" cy="1800680"/>
        </a:xfrm>
        <a:prstGeom prst="triangle">
          <a:avLst/>
        </a:prstGeom>
        <a:gradFill rotWithShape="0">
          <a:gsLst>
            <a:gs pos="0">
              <a:schemeClr val="accent5">
                <a:hueOff val="0"/>
                <a:satOff val="0"/>
                <a:lumOff val="0"/>
                <a:alphaOff val="0"/>
                <a:tint val="50000"/>
                <a:shade val="100000"/>
                <a:alpha val="100000"/>
                <a:satMod val="150000"/>
              </a:schemeClr>
            </a:gs>
            <a:gs pos="40000">
              <a:schemeClr val="accent5">
                <a:hueOff val="0"/>
                <a:satOff val="0"/>
                <a:lumOff val="0"/>
                <a:alphaOff val="0"/>
                <a:tint val="70000"/>
                <a:shade val="100000"/>
                <a:alpha val="100000"/>
                <a:satMod val="150000"/>
              </a:schemeClr>
            </a:gs>
            <a:gs pos="100000">
              <a:schemeClr val="accent5">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7DCE69-B10C-7F43-952C-29BE3EBA1924}" type="datetimeFigureOut">
              <a:rPr lang="en-US" smtClean="0"/>
              <a:pPr/>
              <a:t>11/11/10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16BE0A-A941-AE4B-BCA9-894569F38F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a:t>
            </a:r>
            <a:r>
              <a:rPr lang="en-US" baseline="0" dirty="0" smtClean="0"/>
              <a:t> of the other concepts are also introduced?</a:t>
            </a:r>
          </a:p>
          <a:p>
            <a:r>
              <a:rPr lang="en-US" baseline="0" dirty="0" smtClean="0"/>
              <a:t>This is a broader notion of care – up front – not built to.</a:t>
            </a:r>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Notion</a:t>
            </a:r>
            <a:r>
              <a:rPr lang="en-US" baseline="0" dirty="0" smtClean="0"/>
              <a:t> of care extended to teaching, community, institutions, self-reliance</a:t>
            </a:r>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Notion of</a:t>
            </a:r>
            <a:r>
              <a:rPr lang="en-US" baseline="0" dirty="0" smtClean="0"/>
              <a:t> care and teaching extended to exchange of ideas, learning together, alongside, actively, in contexts</a:t>
            </a:r>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a:t>
            </a:r>
            <a:r>
              <a:rPr lang="en-US" baseline="0" dirty="0" smtClean="0"/>
              <a:t> each slide – does not have to be in order – demonstrates care expanded to generations, community, across communities, patronage, institutions, sustainability, building capacity, </a:t>
            </a:r>
            <a:r>
              <a:rPr lang="en-US" baseline="0" dirty="0" err="1" smtClean="0"/>
              <a:t>waqf</a:t>
            </a:r>
            <a:endParaRPr lang="en-US" baseline="0" dirty="0" smtClean="0"/>
          </a:p>
          <a:p>
            <a:r>
              <a:rPr lang="en-US" baseline="0" dirty="0" smtClean="0"/>
              <a:t>Then – connect to passages from text – build analogies</a:t>
            </a:r>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Images</a:t>
            </a:r>
            <a:r>
              <a:rPr lang="en-US" baseline="0" dirty="0" smtClean="0"/>
              <a:t> to evoke feelings</a:t>
            </a:r>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a:t>
            </a:r>
            <a:r>
              <a:rPr lang="en-US" baseline="0" dirty="0" smtClean="0"/>
              <a:t> to evoke feelings</a:t>
            </a:r>
            <a:endParaRPr lang="en-US" dirty="0" smtClean="0"/>
          </a:p>
          <a:p>
            <a:endParaRPr lang="en-US" dirty="0"/>
          </a:p>
        </p:txBody>
      </p:sp>
      <p:sp>
        <p:nvSpPr>
          <p:cNvPr id="4" name="Slide Number Placeholder 3"/>
          <p:cNvSpPr>
            <a:spLocks noGrp="1"/>
          </p:cNvSpPr>
          <p:nvPr>
            <p:ph type="sldNum" sz="quarter" idx="10"/>
          </p:nvPr>
        </p:nvSpPr>
        <p:spPr/>
        <p:txBody>
          <a:bodyPr/>
          <a:lstStyle/>
          <a:p>
            <a:fld id="{B616BE0A-A941-AE4B-BCA9-894569F38FD4}"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CA"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p:txBody>
          <a:bodyPr/>
          <a:lstStyle/>
          <a:p>
            <a:fld id="{78AB278D-F9E4-4046-BF55-53A42935D58A}" type="datetimeFigureOut">
              <a:rPr lang="en-US" smtClean="0"/>
              <a:pPr/>
              <a:t>11/11/10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F3078-6E30-9D44-939C-783D69187BA5}"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AB278D-F9E4-4046-BF55-53A42935D58A}" type="datetimeFigureOut">
              <a:rPr lang="en-US" smtClean="0"/>
              <a:pPr/>
              <a:t>11/11/10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F3078-6E30-9D44-939C-783D69187BA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CA"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CA"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CA"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CA"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CA"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78AB278D-F9E4-4046-BF55-53A42935D58A}" type="datetimeFigureOut">
              <a:rPr lang="en-US" smtClean="0"/>
              <a:pPr/>
              <a:t>11/11/10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CA"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78AB278D-F9E4-4046-BF55-53A42935D58A}" type="datetimeFigureOut">
              <a:rPr lang="en-US" smtClean="0"/>
              <a:pPr/>
              <a:t>11/11/10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8AB278D-F9E4-4046-BF55-53A42935D58A}" type="datetimeFigureOut">
              <a:rPr lang="en-US" smtClean="0"/>
              <a:pPr/>
              <a:t>11/11/10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F3078-6E30-9D44-939C-783D69187BA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78AB278D-F9E4-4046-BF55-53A42935D58A}" type="datetimeFigureOut">
              <a:rPr lang="en-US" smtClean="0"/>
              <a:pPr/>
              <a:t>11/11/10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CA"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78AB278D-F9E4-4046-BF55-53A42935D58A}" type="datetimeFigureOut">
              <a:rPr lang="en-US" smtClean="0"/>
              <a:pPr/>
              <a:t>11/11/10</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CAF3078-6E30-9D44-939C-783D69187BA5}"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7" name="Date Placeholder 6"/>
          <p:cNvSpPr>
            <a:spLocks noGrp="1"/>
          </p:cNvSpPr>
          <p:nvPr>
            <p:ph type="dt" sz="half" idx="10"/>
          </p:nvPr>
        </p:nvSpPr>
        <p:spPr/>
        <p:txBody>
          <a:bodyPr/>
          <a:lstStyle/>
          <a:p>
            <a:fld id="{78AB278D-F9E4-4046-BF55-53A42935D58A}" type="datetimeFigureOut">
              <a:rPr lang="en-US" smtClean="0"/>
              <a:pPr/>
              <a:t>11/11/10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78AB278D-F9E4-4046-BF55-53A42935D58A}" type="datetimeFigureOut">
              <a:rPr lang="en-US" smtClean="0"/>
              <a:pPr/>
              <a:t>11/11/10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F3078-6E30-9D44-939C-783D69187BA5}"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78AB278D-F9E4-4046-BF55-53A42935D58A}" type="datetimeFigureOut">
              <a:rPr lang="en-US" smtClean="0"/>
              <a:pPr/>
              <a:t>11/11/10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F3078-6E30-9D44-939C-783D69187BA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78AB278D-F9E4-4046-BF55-53A42935D58A}" type="datetimeFigureOut">
              <a:rPr lang="en-US" smtClean="0"/>
              <a:pPr/>
              <a:t>11/11/10</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9CAF3078-6E30-9D44-939C-783D69187BA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4.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12.xml.rels><?xml version="1.0" encoding="UTF-8" standalone="yes"?>
<Relationships xmlns="http://schemas.openxmlformats.org/package/2006/relationships"><Relationship Id="rId4" Type="http://schemas.openxmlformats.org/officeDocument/2006/relationships/image" Target="../media/image10.jpeg"/><Relationship Id="rId5" Type="http://schemas.openxmlformats.org/officeDocument/2006/relationships/image" Target="../media/image11.png"/><Relationship Id="rId7" Type="http://schemas.openxmlformats.org/officeDocument/2006/relationships/image" Target="../media/image13.jpeg"/><Relationship Id="rId1" Type="http://schemas.openxmlformats.org/officeDocument/2006/relationships/slideLayout" Target="../slideLayouts/slideLayout9.xml"/><Relationship Id="rId2" Type="http://schemas.openxmlformats.org/officeDocument/2006/relationships/notesSlide" Target="../notesSlides/notesSlide1.xml"/><Relationship Id="rId3" Type="http://schemas.openxmlformats.org/officeDocument/2006/relationships/image" Target="../media/image9.jpeg"/><Relationship Id="rId6" Type="http://schemas.openxmlformats.org/officeDocument/2006/relationships/image" Target="../media/image12.jpeg"/></Relationships>
</file>

<file path=ppt/slides/_rels/slide13.xml.rels><?xml version="1.0" encoding="UTF-8" standalone="yes"?>
<Relationships xmlns="http://schemas.openxmlformats.org/package/2006/relationships"><Relationship Id="rId4" Type="http://schemas.openxmlformats.org/officeDocument/2006/relationships/image" Target="../media/image15.png"/><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4.png"/><Relationship Id="rId5" Type="http://schemas.openxmlformats.org/officeDocument/2006/relationships/image" Target="../media/image16.jpe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4" Type="http://schemas.openxmlformats.org/officeDocument/2006/relationships/image" Target="../media/image18.png"/><Relationship Id="rId5" Type="http://schemas.openxmlformats.org/officeDocument/2006/relationships/image" Target="../media/image19.png"/><Relationship Id="rId7" Type="http://schemas.openxmlformats.org/officeDocument/2006/relationships/image" Target="../media/image21.png"/><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17.png"/><Relationship Id="rId6"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diagramLayout" Target="../diagrams/layout2.xml"/><Relationship Id="rId5" Type="http://schemas.openxmlformats.org/officeDocument/2006/relationships/diagramQuickStyle" Target="../diagrams/quickStyle2.xml"/><Relationship Id="rId7" Type="http://schemas.microsoft.com/office/2007/relationships/diagramDrawing" Target="../diagrams/drawing2.xml"/><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diagramData" Target="../diagrams/data2.xml"/><Relationship Id="rId6" Type="http://schemas.openxmlformats.org/officeDocument/2006/relationships/diagramColors" Target="../diagrams/colors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4" Type="http://schemas.openxmlformats.org/officeDocument/2006/relationships/diagramQuickStyle" Target="../diagrams/quickStyle3.xml"/><Relationship Id="rId10" Type="http://schemas.openxmlformats.org/officeDocument/2006/relationships/diagramColors" Target="../diagrams/colors4.xml"/><Relationship Id="rId5" Type="http://schemas.openxmlformats.org/officeDocument/2006/relationships/diagramColors" Target="../diagrams/colors3.xml"/><Relationship Id="rId7" Type="http://schemas.openxmlformats.org/officeDocument/2006/relationships/diagramData" Target="../diagrams/data4.xml"/><Relationship Id="rId11"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3.xml"/><Relationship Id="rId9" Type="http://schemas.openxmlformats.org/officeDocument/2006/relationships/diagramQuickStyle" Target="../diagrams/quickStyle4.xml"/><Relationship Id="rId3" Type="http://schemas.openxmlformats.org/officeDocument/2006/relationships/diagramLayout" Target="../diagrams/layout3.xml"/><Relationship Id="rId6" Type="http://schemas.microsoft.com/office/2007/relationships/diagramDrawing" Target="../diagrams/drawing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9.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student engagement:  </a:t>
            </a:r>
            <a:br>
              <a:rPr lang="en-US" dirty="0" smtClean="0"/>
            </a:br>
            <a:r>
              <a:rPr lang="en-US" dirty="0" smtClean="0"/>
              <a:t>exploring perspectives and approaches</a:t>
            </a:r>
            <a:endParaRPr lang="en-US" dirty="0"/>
          </a:p>
        </p:txBody>
      </p:sp>
      <p:sp>
        <p:nvSpPr>
          <p:cNvPr id="4" name="Text Placeholder 3"/>
          <p:cNvSpPr>
            <a:spLocks noGrp="1"/>
          </p:cNvSpPr>
          <p:nvPr>
            <p:ph type="body" idx="1"/>
          </p:nvPr>
        </p:nvSpPr>
        <p:spPr/>
        <p:txBody>
          <a:bodyPr/>
          <a:lstStyle/>
          <a:p>
            <a:r>
              <a:rPr lang="en-US" dirty="0" smtClean="0"/>
              <a:t>M. Datoo, Session with BC Encounters Teachers</a:t>
            </a:r>
          </a:p>
          <a:p>
            <a:r>
              <a:rPr lang="en-US" dirty="0" smtClean="0"/>
              <a:t>October 15,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approaches</a:t>
            </a:r>
            <a:endParaRPr lang="en-US" dirty="0"/>
          </a:p>
        </p:txBody>
      </p:sp>
      <p:sp>
        <p:nvSpPr>
          <p:cNvPr id="3" name="Content Placeholder 2"/>
          <p:cNvSpPr>
            <a:spLocks noGrp="1"/>
          </p:cNvSpPr>
          <p:nvPr>
            <p:ph idx="1"/>
          </p:nvPr>
        </p:nvSpPr>
        <p:spPr/>
        <p:txBody>
          <a:bodyPr/>
          <a:lstStyle/>
          <a:p>
            <a:r>
              <a:rPr lang="en-US" dirty="0" smtClean="0"/>
              <a:t>Working with text</a:t>
            </a:r>
          </a:p>
          <a:p>
            <a:r>
              <a:rPr lang="en-US" dirty="0" smtClean="0"/>
              <a:t>Working with concepts</a:t>
            </a:r>
          </a:p>
          <a:p>
            <a:r>
              <a:rPr lang="en-US" dirty="0" smtClean="0"/>
              <a:t>Working outside text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#1: </a:t>
            </a:r>
            <a:br>
              <a:rPr lang="en-US" dirty="0" smtClean="0"/>
            </a:br>
            <a:r>
              <a:rPr lang="en-US" dirty="0" smtClean="0"/>
              <a:t>working with text</a:t>
            </a:r>
            <a:endParaRPr lang="en-US" dirty="0"/>
          </a:p>
        </p:txBody>
      </p:sp>
      <p:graphicFrame>
        <p:nvGraphicFramePr>
          <p:cNvPr id="7" name="Content Placeholder 6"/>
          <p:cNvGraphicFramePr>
            <a:graphicFrameLocks noGrp="1"/>
          </p:cNvGraphicFramePr>
          <p:nvPr>
            <p:ph sz="half" idx="1"/>
          </p:nvPr>
        </p:nvGraphicFramePr>
        <p:xfrm>
          <a:off x="379447" y="2528155"/>
          <a:ext cx="4444529" cy="407789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4" name="Content Placeholder 3"/>
          <p:cNvSpPr>
            <a:spLocks noGrp="1"/>
          </p:cNvSpPr>
          <p:nvPr>
            <p:ph sz="half" idx="2"/>
          </p:nvPr>
        </p:nvSpPr>
        <p:spPr/>
        <p:txBody>
          <a:bodyPr>
            <a:normAutofit/>
          </a:bodyPr>
          <a:lstStyle/>
          <a:p>
            <a:r>
              <a:rPr lang="en-US" sz="2000" dirty="0" smtClean="0"/>
              <a:t>How does this activity access prior knowledge?</a:t>
            </a:r>
          </a:p>
          <a:p>
            <a:r>
              <a:rPr lang="en-US" sz="2000" dirty="0" smtClean="0"/>
              <a:t>How does it build on prior knowledge?</a:t>
            </a:r>
          </a:p>
          <a:p>
            <a:r>
              <a:rPr lang="en-US" sz="2000" dirty="0" smtClean="0"/>
              <a:t>How does it connect to the larger disciplinary concepts of the unit or module?</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Elderly-Hands.jpg"/>
          <p:cNvPicPr>
            <a:picLocks noChangeAspect="1"/>
          </p:cNvPicPr>
          <p:nvPr/>
        </p:nvPicPr>
        <p:blipFill>
          <a:blip r:embed="rId3"/>
          <a:stretch>
            <a:fillRect/>
          </a:stretch>
        </p:blipFill>
        <p:spPr>
          <a:xfrm>
            <a:off x="632676" y="1797743"/>
            <a:ext cx="2701407" cy="1800000"/>
          </a:xfrm>
          <a:prstGeom prst="rect">
            <a:avLst/>
          </a:prstGeom>
        </p:spPr>
      </p:pic>
      <p:pic>
        <p:nvPicPr>
          <p:cNvPr id="6" name="Picture 5" descr="images.jpg"/>
          <p:cNvPicPr>
            <a:picLocks noChangeAspect="1"/>
          </p:cNvPicPr>
          <p:nvPr/>
        </p:nvPicPr>
        <p:blipFill>
          <a:blip r:embed="rId4"/>
          <a:stretch>
            <a:fillRect/>
          </a:stretch>
        </p:blipFill>
        <p:spPr>
          <a:xfrm>
            <a:off x="4069907" y="1797743"/>
            <a:ext cx="2714754" cy="1800000"/>
          </a:xfrm>
          <a:prstGeom prst="rect">
            <a:avLst/>
          </a:prstGeom>
        </p:spPr>
      </p:pic>
      <p:pic>
        <p:nvPicPr>
          <p:cNvPr id="7" name="Picture 6"/>
          <p:cNvPicPr>
            <a:picLocks noChangeAspect="1"/>
          </p:cNvPicPr>
          <p:nvPr/>
        </p:nvPicPr>
        <p:blipFill>
          <a:blip r:embed="rId5"/>
          <a:stretch>
            <a:fillRect/>
          </a:stretch>
        </p:blipFill>
        <p:spPr>
          <a:xfrm>
            <a:off x="632676" y="4064959"/>
            <a:ext cx="2838462" cy="1800000"/>
          </a:xfrm>
          <a:prstGeom prst="rect">
            <a:avLst/>
          </a:prstGeom>
        </p:spPr>
      </p:pic>
      <p:pic>
        <p:nvPicPr>
          <p:cNvPr id="8" name="Picture 7" descr="images-1.jpg"/>
          <p:cNvPicPr>
            <a:picLocks noChangeAspect="1"/>
          </p:cNvPicPr>
          <p:nvPr/>
        </p:nvPicPr>
        <p:blipFill>
          <a:blip r:embed="rId6"/>
          <a:stretch>
            <a:fillRect/>
          </a:stretch>
        </p:blipFill>
        <p:spPr>
          <a:xfrm>
            <a:off x="3821113" y="4064959"/>
            <a:ext cx="1857014" cy="1800000"/>
          </a:xfrm>
          <a:prstGeom prst="rect">
            <a:avLst/>
          </a:prstGeom>
        </p:spPr>
      </p:pic>
      <p:pic>
        <p:nvPicPr>
          <p:cNvPr id="9" name="Picture 8" descr="images-2.jpg"/>
          <p:cNvPicPr>
            <a:picLocks noChangeAspect="1"/>
          </p:cNvPicPr>
          <p:nvPr/>
        </p:nvPicPr>
        <p:blipFill>
          <a:blip r:embed="rId7"/>
          <a:stretch>
            <a:fillRect/>
          </a:stretch>
        </p:blipFill>
        <p:spPr>
          <a:xfrm>
            <a:off x="6088767" y="3597743"/>
            <a:ext cx="1782297" cy="2563839"/>
          </a:xfrm>
          <a:prstGeom prst="rect">
            <a:avLst/>
          </a:prstGeom>
        </p:spPr>
      </p:pic>
      <p:sp>
        <p:nvSpPr>
          <p:cNvPr id="17" name="Title 16"/>
          <p:cNvSpPr>
            <a:spLocks noGrp="1"/>
          </p:cNvSpPr>
          <p:nvPr>
            <p:ph type="title"/>
          </p:nvPr>
        </p:nvSpPr>
        <p:spPr/>
        <p:txBody>
          <a:bodyPr/>
          <a:lstStyle/>
          <a:p>
            <a:r>
              <a:rPr lang="en-US" dirty="0" smtClean="0"/>
              <a:t>How do these images represent “caring”?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833855" y="1562100"/>
            <a:ext cx="2768600" cy="1866900"/>
          </a:xfrm>
          <a:prstGeom prst="rect">
            <a:avLst/>
          </a:prstGeom>
        </p:spPr>
      </p:pic>
      <p:pic>
        <p:nvPicPr>
          <p:cNvPr id="3" name="Picture 2"/>
          <p:cNvPicPr>
            <a:picLocks noChangeAspect="1"/>
          </p:cNvPicPr>
          <p:nvPr/>
        </p:nvPicPr>
        <p:blipFill>
          <a:blip r:embed="rId4"/>
          <a:stretch>
            <a:fillRect/>
          </a:stretch>
        </p:blipFill>
        <p:spPr>
          <a:xfrm>
            <a:off x="1439907" y="2118750"/>
            <a:ext cx="2552336" cy="3600000"/>
          </a:xfrm>
          <a:prstGeom prst="rect">
            <a:avLst/>
          </a:prstGeom>
        </p:spPr>
      </p:pic>
      <p:pic>
        <p:nvPicPr>
          <p:cNvPr id="4" name="Picture 3" descr="images-3.jpg"/>
          <p:cNvPicPr>
            <a:picLocks noChangeAspect="1"/>
          </p:cNvPicPr>
          <p:nvPr/>
        </p:nvPicPr>
        <p:blipFill>
          <a:blip r:embed="rId5"/>
          <a:stretch>
            <a:fillRect/>
          </a:stretch>
        </p:blipFill>
        <p:spPr>
          <a:xfrm>
            <a:off x="4488178" y="3935413"/>
            <a:ext cx="3378200" cy="2413000"/>
          </a:xfrm>
          <a:prstGeom prst="rect">
            <a:avLst/>
          </a:prstGeom>
        </p:spPr>
      </p:pic>
      <p:sp>
        <p:nvSpPr>
          <p:cNvPr id="6" name="Title 5"/>
          <p:cNvSpPr>
            <a:spLocks noGrp="1"/>
          </p:cNvSpPr>
          <p:nvPr>
            <p:ph type="title"/>
          </p:nvPr>
        </p:nvSpPr>
        <p:spPr/>
        <p:txBody>
          <a:bodyPr/>
          <a:lstStyle/>
          <a:p>
            <a:pPr algn="l"/>
            <a:r>
              <a:rPr lang="en-US" dirty="0" smtClean="0"/>
              <a:t>How do these images represent “caring”?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06400" y="2495550"/>
            <a:ext cx="2768600" cy="1841500"/>
          </a:xfrm>
          <a:prstGeom prst="rect">
            <a:avLst/>
          </a:prstGeom>
        </p:spPr>
      </p:pic>
      <p:pic>
        <p:nvPicPr>
          <p:cNvPr id="3" name="Picture 2"/>
          <p:cNvPicPr>
            <a:picLocks noChangeAspect="1"/>
          </p:cNvPicPr>
          <p:nvPr/>
        </p:nvPicPr>
        <p:blipFill>
          <a:blip r:embed="rId4"/>
          <a:stretch>
            <a:fillRect/>
          </a:stretch>
        </p:blipFill>
        <p:spPr>
          <a:xfrm>
            <a:off x="3702106" y="4337050"/>
            <a:ext cx="1841500" cy="1866900"/>
          </a:xfrm>
          <a:prstGeom prst="rect">
            <a:avLst/>
          </a:prstGeom>
        </p:spPr>
      </p:pic>
      <p:pic>
        <p:nvPicPr>
          <p:cNvPr id="4" name="Picture 3"/>
          <p:cNvPicPr>
            <a:picLocks noChangeAspect="1"/>
          </p:cNvPicPr>
          <p:nvPr/>
        </p:nvPicPr>
        <p:blipFill>
          <a:blip r:embed="rId5"/>
          <a:stretch>
            <a:fillRect/>
          </a:stretch>
        </p:blipFill>
        <p:spPr>
          <a:xfrm>
            <a:off x="406400" y="4711707"/>
            <a:ext cx="2781300" cy="1778000"/>
          </a:xfrm>
          <a:prstGeom prst="rect">
            <a:avLst/>
          </a:prstGeom>
        </p:spPr>
      </p:pic>
      <p:pic>
        <p:nvPicPr>
          <p:cNvPr id="5" name="Picture 4"/>
          <p:cNvPicPr>
            <a:picLocks noChangeAspect="1"/>
          </p:cNvPicPr>
          <p:nvPr/>
        </p:nvPicPr>
        <p:blipFill>
          <a:blip r:embed="rId6"/>
          <a:stretch>
            <a:fillRect/>
          </a:stretch>
        </p:blipFill>
        <p:spPr>
          <a:xfrm>
            <a:off x="6065196" y="4689707"/>
            <a:ext cx="2825806" cy="1800000"/>
          </a:xfrm>
          <a:prstGeom prst="rect">
            <a:avLst/>
          </a:prstGeom>
        </p:spPr>
      </p:pic>
      <p:pic>
        <p:nvPicPr>
          <p:cNvPr id="6" name="Picture 5"/>
          <p:cNvPicPr>
            <a:picLocks noChangeAspect="1"/>
          </p:cNvPicPr>
          <p:nvPr/>
        </p:nvPicPr>
        <p:blipFill>
          <a:blip r:embed="rId7"/>
          <a:stretch>
            <a:fillRect/>
          </a:stretch>
        </p:blipFill>
        <p:spPr>
          <a:xfrm>
            <a:off x="6147802" y="2495550"/>
            <a:ext cx="2743200" cy="1866900"/>
          </a:xfrm>
          <a:prstGeom prst="rect">
            <a:avLst/>
          </a:prstGeom>
        </p:spPr>
      </p:pic>
      <p:pic>
        <p:nvPicPr>
          <p:cNvPr id="7" name="Picture 6"/>
          <p:cNvPicPr>
            <a:picLocks noChangeAspect="1"/>
          </p:cNvPicPr>
          <p:nvPr/>
        </p:nvPicPr>
        <p:blipFill>
          <a:blip r:embed="rId8"/>
          <a:stretch>
            <a:fillRect/>
          </a:stretch>
        </p:blipFill>
        <p:spPr>
          <a:xfrm>
            <a:off x="3309296" y="1869739"/>
            <a:ext cx="2755900" cy="1905000"/>
          </a:xfrm>
          <a:prstGeom prst="rect">
            <a:avLst/>
          </a:prstGeom>
        </p:spPr>
      </p:pic>
      <p:sp>
        <p:nvSpPr>
          <p:cNvPr id="8" name="Title 7"/>
          <p:cNvSpPr>
            <a:spLocks noGrp="1"/>
          </p:cNvSpPr>
          <p:nvPr>
            <p:ph type="title"/>
          </p:nvPr>
        </p:nvSpPr>
        <p:spPr/>
        <p:txBody>
          <a:bodyPr/>
          <a:lstStyle/>
          <a:p>
            <a:r>
              <a:rPr lang="en-US" dirty="0" smtClean="0"/>
              <a:t>How do these images represent “caring”?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 2"/>
          <p:cNvGraphicFramePr/>
          <p:nvPr/>
        </p:nvGraphicFramePr>
        <p:xfrm>
          <a:off x="125416" y="634057"/>
          <a:ext cx="8899937" cy="5998547"/>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a:xfrm>
            <a:off x="457200" y="-219339"/>
            <a:ext cx="8229600" cy="1143000"/>
          </a:xfrm>
        </p:spPr>
        <p:txBody>
          <a:bodyPr/>
          <a:lstStyle/>
          <a:p>
            <a:r>
              <a:rPr lang="en-US" sz="3000" dirty="0" smtClean="0"/>
              <a:t>What concepts emerge from this sequence?</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5F1A1978-B62F-C841-B6F2-C2D220FB0CEB}"/>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DFD6DB9B-CF3A-7F4E-AAE7-9A3872E34E0C}"/>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158B79D7-6323-3F4A-BE73-478127A674B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2C8968B7-310B-A64B-BB42-169B9966C8E0}"/>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6356B3BF-9BD1-0948-90A7-3F65A8BC6D97}"/>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B0ADD3B0-0D26-EF49-987C-9CE2B043748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graphicEl>
                                              <a:dgm id="{55F4ED18-7351-FB44-911C-2F769387DDA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645" y="142753"/>
            <a:ext cx="8229600" cy="1143000"/>
          </a:xfrm>
        </p:spPr>
        <p:txBody>
          <a:bodyPr/>
          <a:lstStyle/>
          <a:p>
            <a:pPr algn="l"/>
            <a:r>
              <a:rPr lang="en-US" dirty="0" smtClean="0"/>
              <a:t>Approach #3: </a:t>
            </a:r>
            <a:br>
              <a:rPr lang="en-US" dirty="0" smtClean="0"/>
            </a:br>
            <a:r>
              <a:rPr lang="en-US" dirty="0" smtClean="0"/>
              <a:t>Working beyond text</a:t>
            </a:r>
            <a:endParaRPr lang="en-US" dirty="0"/>
          </a:p>
        </p:txBody>
      </p:sp>
      <p:graphicFrame>
        <p:nvGraphicFramePr>
          <p:cNvPr id="5" name="Content Placeholder 4"/>
          <p:cNvGraphicFramePr>
            <a:graphicFrameLocks noGrp="1"/>
          </p:cNvGraphicFramePr>
          <p:nvPr>
            <p:ph sz="half" idx="1"/>
          </p:nvPr>
        </p:nvGraphicFramePr>
        <p:xfrm>
          <a:off x="508861" y="2139473"/>
          <a:ext cx="3018614" cy="26817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sz="half" idx="2"/>
          </p:nvPr>
        </p:nvGraphicFramePr>
        <p:xfrm>
          <a:off x="2159270" y="1285753"/>
          <a:ext cx="8199421" cy="5456608"/>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Picture 4"/>
          <p:cNvPicPr>
            <a:picLocks noChangeAspect="1"/>
          </p:cNvPicPr>
          <p:nvPr/>
        </p:nvPicPr>
        <p:blipFill>
          <a:blip r:embed="rId3"/>
          <a:stretch>
            <a:fillRect/>
          </a:stretch>
        </p:blipFill>
        <p:spPr>
          <a:xfrm>
            <a:off x="-1108664" y="-4676"/>
            <a:ext cx="10264744" cy="6862675"/>
          </a:xfrm>
          <a:prstGeom prst="rect">
            <a:avLst/>
          </a:prstGeom>
        </p:spPr>
      </p:pic>
      <p:grpSp>
        <p:nvGrpSpPr>
          <p:cNvPr id="6" name="Group 5"/>
          <p:cNvGrpSpPr/>
          <p:nvPr/>
        </p:nvGrpSpPr>
        <p:grpSpPr>
          <a:xfrm>
            <a:off x="0" y="345141"/>
            <a:ext cx="1800680" cy="1800680"/>
            <a:chOff x="4099710" y="1827963"/>
            <a:chExt cx="1800680" cy="1800680"/>
          </a:xfrm>
        </p:grpSpPr>
        <p:sp>
          <p:nvSpPr>
            <p:cNvPr id="7" name="Isosceles Triangle 6"/>
            <p:cNvSpPr/>
            <p:nvPr/>
          </p:nvSpPr>
          <p:spPr>
            <a:xfrm>
              <a:off x="4099710" y="1827963"/>
              <a:ext cx="1800680" cy="1800680"/>
            </a:xfrm>
            <a:prstGeom prst="triangle">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8" name="Isosceles Triangle 4"/>
            <p:cNvSpPr/>
            <p:nvPr/>
          </p:nvSpPr>
          <p:spPr>
            <a:xfrm>
              <a:off x="4549880" y="2728303"/>
              <a:ext cx="900340" cy="9003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image</a:t>
              </a:r>
              <a:endParaRPr lang="en-US" sz="2000" b="1" kern="1200" dirty="0">
                <a:solidFill>
                  <a:srgbClr val="000000"/>
                </a:solidFil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Elderly-Hands.jpg"/>
          <p:cNvPicPr>
            <a:picLocks noChangeAspect="1"/>
          </p:cNvPicPr>
          <p:nvPr/>
        </p:nvPicPr>
        <p:blipFill>
          <a:blip r:embed="rId3"/>
          <a:stretch>
            <a:fillRect/>
          </a:stretch>
        </p:blipFill>
        <p:spPr>
          <a:xfrm>
            <a:off x="0" y="0"/>
            <a:ext cx="9144000" cy="6092825"/>
          </a:xfrm>
          <a:prstGeom prst="rect">
            <a:avLst/>
          </a:prstGeom>
        </p:spPr>
      </p:pic>
      <p:grpSp>
        <p:nvGrpSpPr>
          <p:cNvPr id="6" name="Group 5"/>
          <p:cNvGrpSpPr/>
          <p:nvPr/>
        </p:nvGrpSpPr>
        <p:grpSpPr>
          <a:xfrm>
            <a:off x="7057203" y="5057320"/>
            <a:ext cx="1800680" cy="1800680"/>
            <a:chOff x="4099710" y="1827963"/>
            <a:chExt cx="1800680" cy="1800680"/>
          </a:xfrm>
        </p:grpSpPr>
        <p:sp>
          <p:nvSpPr>
            <p:cNvPr id="7" name="Isosceles Triangle 6"/>
            <p:cNvSpPr/>
            <p:nvPr/>
          </p:nvSpPr>
          <p:spPr>
            <a:xfrm>
              <a:off x="4099710" y="1827963"/>
              <a:ext cx="1800680" cy="1800680"/>
            </a:xfrm>
            <a:prstGeom prst="triangle">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8" name="Isosceles Triangle 4"/>
            <p:cNvSpPr/>
            <p:nvPr/>
          </p:nvSpPr>
          <p:spPr>
            <a:xfrm>
              <a:off x="4549880" y="2728303"/>
              <a:ext cx="900340" cy="9003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image</a:t>
              </a:r>
              <a:endParaRPr lang="en-US" sz="2000" b="1" kern="1200" dirty="0">
                <a:solidFill>
                  <a:srgbClr val="000000"/>
                </a:solidFill>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0" y="156800"/>
            <a:ext cx="8967788" cy="5558200"/>
          </a:xfrm>
        </p:spPr>
        <p:txBody>
          <a:bodyPr>
            <a:noAutofit/>
          </a:bodyPr>
          <a:lstStyle/>
          <a:p>
            <a:pPr>
              <a:buNone/>
            </a:pPr>
            <a:r>
              <a:rPr lang="en-US" sz="1300" dirty="0" smtClean="0">
                <a:solidFill>
                  <a:schemeClr val="bg1"/>
                </a:solidFill>
              </a:rPr>
              <a:t>And an astronomer said, "Master, what of Time?"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he answered: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You would measure time the measureless and the immeasurable.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You would adjust your conduct and even direct the course of your spirit according to hours and seasons.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Of time you would make a stream upon whose bank you would sit and watch its flowing.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Yet the timeless in you is aware of life's timelessness,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knows that yesterday is but today's memory and tomorrow is today's dream.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that that which sings and contemplates in you is still dwelling within the bounds of that first moment which scattered the stars into space.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Who among you does not feel that his power to love is boundless?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yet who does not feel that very love, though boundless, encompassed within the centre of his being, and moving not form love thought to love thought, nor from love deeds to other love deeds?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is not time even as love is, undivided and </a:t>
            </a:r>
            <a:r>
              <a:rPr lang="en-US" sz="1300" dirty="0" err="1" smtClean="0">
                <a:solidFill>
                  <a:schemeClr val="bg1"/>
                </a:solidFill>
              </a:rPr>
              <a:t>paceless</a:t>
            </a:r>
            <a:r>
              <a:rPr lang="en-US" sz="1300" dirty="0" smtClean="0">
                <a:solidFill>
                  <a:schemeClr val="bg1"/>
                </a:solidFill>
              </a:rPr>
              <a:t>?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But if in you thought you must measure time into seasons, let each season encircle all the other seasons, </a:t>
            </a:r>
            <a:br>
              <a:rPr lang="en-US" sz="1300" dirty="0" smtClean="0">
                <a:solidFill>
                  <a:schemeClr val="bg1"/>
                </a:solidFill>
              </a:rPr>
            </a:br>
            <a:r>
              <a:rPr lang="en-US" sz="1300" dirty="0" smtClean="0">
                <a:solidFill>
                  <a:schemeClr val="bg1"/>
                </a:solidFill>
              </a:rPr>
              <a:t/>
            </a:r>
            <a:br>
              <a:rPr lang="en-US" sz="1300" dirty="0" smtClean="0">
                <a:solidFill>
                  <a:schemeClr val="bg1"/>
                </a:solidFill>
              </a:rPr>
            </a:br>
            <a:r>
              <a:rPr lang="en-US" sz="1300" dirty="0" smtClean="0">
                <a:solidFill>
                  <a:schemeClr val="bg1"/>
                </a:solidFill>
              </a:rPr>
              <a:t>And let today embrace the past with remembrance and the future with longing. </a:t>
            </a:r>
          </a:p>
          <a:p>
            <a:endParaRPr lang="en-US" sz="1300" dirty="0">
              <a:solidFill>
                <a:schemeClr val="bg1"/>
              </a:solidFill>
            </a:endParaRPr>
          </a:p>
        </p:txBody>
      </p:sp>
      <p:sp>
        <p:nvSpPr>
          <p:cNvPr id="6" name="Title 3"/>
          <p:cNvSpPr txBox="1">
            <a:spLocks/>
          </p:cNvSpPr>
          <p:nvPr/>
        </p:nvSpPr>
        <p:spPr>
          <a:xfrm>
            <a:off x="267692" y="5715000"/>
            <a:ext cx="8229600" cy="1143000"/>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CD00D2"/>
                </a:solidFill>
                <a:effectLst/>
                <a:uLnTx/>
                <a:uFillTx/>
                <a:latin typeface="+mj-lt"/>
                <a:ea typeface="+mj-ea"/>
                <a:cs typeface="+mj-cs"/>
              </a:rPr>
              <a:t>Time XXI by </a:t>
            </a:r>
            <a:r>
              <a:rPr kumimoji="0" lang="en-US" sz="4000" b="1" i="0" u="none" strike="noStrike" kern="1200" cap="none" spc="0" normalizeH="0" baseline="0" noProof="0" dirty="0" err="1" smtClean="0">
                <a:ln>
                  <a:noFill/>
                </a:ln>
                <a:solidFill>
                  <a:srgbClr val="CD00D2"/>
                </a:solidFill>
                <a:effectLst/>
                <a:uLnTx/>
                <a:uFillTx/>
                <a:latin typeface="+mj-lt"/>
                <a:ea typeface="+mj-ea"/>
                <a:cs typeface="+mj-cs"/>
              </a:rPr>
              <a:t>Khalil</a:t>
            </a:r>
            <a:r>
              <a:rPr kumimoji="0" lang="en-US" sz="4000" b="1" i="0" u="none" strike="noStrike" kern="1200" cap="none" spc="0" normalizeH="0" baseline="0" noProof="0" dirty="0" smtClean="0">
                <a:ln>
                  <a:noFill/>
                </a:ln>
                <a:solidFill>
                  <a:srgbClr val="CD00D2"/>
                </a:solidFill>
                <a:effectLst/>
                <a:uLnTx/>
                <a:uFillTx/>
                <a:latin typeface="+mj-lt"/>
                <a:ea typeface="+mj-ea"/>
                <a:cs typeface="+mj-cs"/>
              </a:rPr>
              <a:t> Gibran</a:t>
            </a:r>
            <a:endParaRPr kumimoji="0" lang="en-US" sz="4000" b="0" i="0" u="none" strike="noStrike" kern="1200" cap="none" spc="0" normalizeH="0" baseline="0" noProof="0" dirty="0">
              <a:ln>
                <a:noFill/>
              </a:ln>
              <a:solidFill>
                <a:srgbClr val="CD00D2"/>
              </a:solidFill>
              <a:effectLst/>
              <a:uLnTx/>
              <a:uFillTx/>
              <a:latin typeface="+mj-lt"/>
              <a:ea typeface="+mj-ea"/>
              <a:cs typeface="+mj-cs"/>
            </a:endParaRPr>
          </a:p>
        </p:txBody>
      </p:sp>
      <p:grpSp>
        <p:nvGrpSpPr>
          <p:cNvPr id="7" name="Group 6"/>
          <p:cNvGrpSpPr/>
          <p:nvPr/>
        </p:nvGrpSpPr>
        <p:grpSpPr>
          <a:xfrm>
            <a:off x="7343320" y="5057320"/>
            <a:ext cx="1800680" cy="1800680"/>
            <a:chOff x="2299029" y="1827963"/>
            <a:chExt cx="1800680" cy="1800680"/>
          </a:xfrm>
        </p:grpSpPr>
        <p:sp>
          <p:nvSpPr>
            <p:cNvPr id="8" name="Isosceles Triangle 7"/>
            <p:cNvSpPr/>
            <p:nvPr/>
          </p:nvSpPr>
          <p:spPr>
            <a:xfrm>
              <a:off x="2299029" y="1827963"/>
              <a:ext cx="1800680" cy="1800680"/>
            </a:xfrm>
            <a:prstGeom prst="triangle">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Isosceles Triangle 4"/>
            <p:cNvSpPr/>
            <p:nvPr/>
          </p:nvSpPr>
          <p:spPr>
            <a:xfrm>
              <a:off x="2749199" y="2728303"/>
              <a:ext cx="900340" cy="9003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poetry</a:t>
              </a:r>
              <a:endParaRPr lang="en-US" sz="2000" b="1" kern="1200" dirty="0">
                <a:solidFill>
                  <a:srgbClr val="000000"/>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Exploring perspectives from theory and research</a:t>
            </a:r>
            <a:endParaRPr lang="en-US" dirty="0"/>
          </a:p>
        </p:txBody>
      </p:sp>
      <p:sp>
        <p:nvSpPr>
          <p:cNvPr id="4" name="Text Placeholder 3"/>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7" name="Group 16"/>
          <p:cNvGrpSpPr/>
          <p:nvPr/>
        </p:nvGrpSpPr>
        <p:grpSpPr>
          <a:xfrm>
            <a:off x="389710" y="2116788"/>
            <a:ext cx="2651757" cy="2351986"/>
            <a:chOff x="3199370" y="27283"/>
            <a:chExt cx="1800680" cy="1800680"/>
          </a:xfrm>
        </p:grpSpPr>
        <p:sp>
          <p:nvSpPr>
            <p:cNvPr id="18" name="Isosceles Triangle 17"/>
            <p:cNvSpPr/>
            <p:nvPr/>
          </p:nvSpPr>
          <p:spPr>
            <a:xfrm>
              <a:off x="3199370" y="27283"/>
              <a:ext cx="1800680" cy="1800680"/>
            </a:xfrm>
            <a:prstGeom prst="triangle">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9" name="Isosceles Triangle 4"/>
            <p:cNvSpPr/>
            <p:nvPr/>
          </p:nvSpPr>
          <p:spPr>
            <a:xfrm>
              <a:off x="3649540" y="927623"/>
              <a:ext cx="900340" cy="9003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Narrative</a:t>
              </a:r>
              <a:endParaRPr lang="en-US" sz="2000" b="1" kern="1200" dirty="0">
                <a:solidFill>
                  <a:srgbClr val="000000"/>
                </a:solidFill>
              </a:endParaRPr>
            </a:p>
          </p:txBody>
        </p:sp>
      </p:grpSp>
      <p:pic>
        <p:nvPicPr>
          <p:cNvPr id="20" name="Picture 19" descr="Love-You-Forever.jpg"/>
          <p:cNvPicPr>
            <a:picLocks noChangeAspect="1"/>
          </p:cNvPicPr>
          <p:nvPr/>
        </p:nvPicPr>
        <p:blipFill>
          <a:blip r:embed="rId2"/>
          <a:stretch>
            <a:fillRect/>
          </a:stretch>
        </p:blipFill>
        <p:spPr>
          <a:xfrm>
            <a:off x="3543152" y="1174341"/>
            <a:ext cx="5048210" cy="513468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Content Placeholder 2"/>
          <p:cNvSpPr>
            <a:spLocks noGrp="1"/>
          </p:cNvSpPr>
          <p:nvPr>
            <p:ph idx="4294967295"/>
          </p:nvPr>
        </p:nvSpPr>
        <p:spPr>
          <a:xfrm>
            <a:off x="0" y="1211263"/>
            <a:ext cx="8959850" cy="5646737"/>
          </a:xfrm>
        </p:spPr>
        <p:txBody>
          <a:bodyPr>
            <a:noAutofit/>
          </a:bodyPr>
          <a:lstStyle/>
          <a:p>
            <a:pPr eaLnBrk="1" hangingPunct="1">
              <a:buFont typeface="Wingdings" pitchFamily="28" charset="2"/>
              <a:buNone/>
              <a:defRPr/>
            </a:pPr>
            <a:r>
              <a:rPr lang="en-US" sz="1700" dirty="0" smtClean="0"/>
              <a:t>	Today, effective teaching practices centre on the importance of learning opportunities that are thoughtfully and intentionally designed to engage students both academically and intellectually.</a:t>
            </a:r>
          </a:p>
          <a:p>
            <a:pPr eaLnBrk="1" hangingPunct="1">
              <a:buFont typeface="Wingdings" pitchFamily="28" charset="2"/>
              <a:buNone/>
              <a:defRPr/>
            </a:pPr>
            <a:r>
              <a:rPr lang="en-US" sz="1700" dirty="0" smtClean="0"/>
              <a:t>	While academic engagement draws our attention to on-task </a:t>
            </a:r>
            <a:r>
              <a:rPr lang="en-US" sz="1700" dirty="0" err="1" smtClean="0"/>
              <a:t>behaviours</a:t>
            </a:r>
            <a:r>
              <a:rPr lang="en-US" sz="1700" dirty="0" smtClean="0"/>
              <a:t> that signal a serious engagement in class work, </a:t>
            </a:r>
            <a:r>
              <a:rPr lang="en-US" sz="1700" dirty="0" smtClean="0">
                <a:solidFill>
                  <a:srgbClr val="950097"/>
                </a:solidFill>
              </a:rPr>
              <a:t>intellectual engagement refers to an absorbing, creatively energizing focus requiring contemplation, interpretation, understanding, meaning-making and critique. Learning that invites students to engage intellectually awakens the human spirit’s desire to know. The result is a deep, personal commitment on the part of learners to explore and investigate ideas, issues, problems or questions for a sustained period of time.</a:t>
            </a:r>
          </a:p>
          <a:p>
            <a:pPr eaLnBrk="1" hangingPunct="1">
              <a:buFont typeface="Wingdings" pitchFamily="28" charset="2"/>
              <a:buNone/>
              <a:defRPr/>
            </a:pPr>
            <a:r>
              <a:rPr lang="en-US" sz="1700" dirty="0" smtClean="0"/>
              <a:t>	</a:t>
            </a:r>
            <a:r>
              <a:rPr lang="en-US" sz="1700" dirty="0" smtClean="0">
                <a:solidFill>
                  <a:srgbClr val="0000FF"/>
                </a:solidFill>
              </a:rPr>
              <a:t>It is relatively easy to identify curriculum outcomes for relevant programs of study, but often much more difficult to link these outcomes to the larger disciplinary concepts required to make connections to the disciplines, students’ lives and the world</a:t>
            </a:r>
            <a:r>
              <a:rPr lang="en-US" sz="1700" dirty="0" smtClean="0">
                <a:solidFill>
                  <a:srgbClr val="950097"/>
                </a:solidFill>
              </a:rPr>
              <a:t>.</a:t>
            </a:r>
            <a:r>
              <a:rPr lang="en-US" sz="1700" dirty="0" smtClean="0"/>
              <a:t> Recent research from the learning sciences have highlighted the importance of these connections and identified three considerations that are particularly important when designing learning for academic and intellectual engagement:</a:t>
            </a:r>
          </a:p>
          <a:p>
            <a:pPr lvl="3">
              <a:buFont typeface="Wingdings" pitchFamily="28" charset="2"/>
              <a:buNone/>
              <a:defRPr/>
            </a:pPr>
            <a:r>
              <a:rPr lang="en-US" sz="1700" dirty="0" smtClean="0"/>
              <a:t>1. start with students’ prior knowledge,</a:t>
            </a:r>
          </a:p>
          <a:p>
            <a:pPr lvl="3">
              <a:buFont typeface="Wingdings" pitchFamily="28" charset="2"/>
              <a:buNone/>
              <a:defRPr/>
            </a:pPr>
            <a:r>
              <a:rPr lang="en-US" sz="1700" dirty="0" smtClean="0"/>
              <a:t>2. organize and use knowledge conceptually, and</a:t>
            </a:r>
          </a:p>
          <a:p>
            <a:pPr lvl="3">
              <a:buFont typeface="Wingdings" pitchFamily="28" charset="2"/>
              <a:buNone/>
              <a:defRPr/>
            </a:pPr>
            <a:r>
              <a:rPr lang="en-US" sz="1700" dirty="0" smtClean="0"/>
              <a:t>3. build assessment into the fabric of study.</a:t>
            </a:r>
          </a:p>
          <a:p>
            <a:pPr eaLnBrk="1" hangingPunct="1">
              <a:buFont typeface="Wingdings" pitchFamily="28" charset="2"/>
              <a:buChar char="S"/>
              <a:defRPr/>
            </a:pPr>
            <a:endParaRPr lang="en-US" sz="1700" dirty="0" smtClean="0"/>
          </a:p>
        </p:txBody>
      </p:sp>
      <p:sp>
        <p:nvSpPr>
          <p:cNvPr id="28674" name="Title 1"/>
          <p:cNvSpPr>
            <a:spLocks noGrp="1"/>
          </p:cNvSpPr>
          <p:nvPr>
            <p:ph type="title" idx="4294967295"/>
          </p:nvPr>
        </p:nvSpPr>
        <p:spPr>
          <a:xfrm>
            <a:off x="0" y="-87313"/>
            <a:ext cx="8229600" cy="1143001"/>
          </a:xfrm>
        </p:spPr>
        <p:txBody>
          <a:bodyPr/>
          <a:lstStyle/>
          <a:p>
            <a:r>
              <a:rPr lang="en-US" sz="2000" b="1" dirty="0" smtClean="0">
                <a:ea typeface="ＭＳ Ｐゴシック" pitchFamily="29" charset="-128"/>
                <a:cs typeface="ＭＳ Ｐゴシック" pitchFamily="29" charset="-128"/>
              </a:rPr>
              <a:t>PRINCIPLE 1: TEACHERS ARE DESIGNERS OF LEARNING</a:t>
            </a:r>
            <a:br>
              <a:rPr lang="en-US" sz="2000" b="1" dirty="0" smtClean="0">
                <a:ea typeface="ＭＳ Ｐゴシック" pitchFamily="29" charset="-128"/>
                <a:cs typeface="ＭＳ Ｐゴシック" pitchFamily="29" charset="-128"/>
              </a:rPr>
            </a:br>
            <a:r>
              <a:rPr lang="en-US" sz="1400" dirty="0" smtClean="0"/>
              <a:t>“What did you do in school today?: Teaching Effectiveness Framework and Rubric” </a:t>
            </a:r>
            <a:br>
              <a:rPr lang="en-US" sz="1400" dirty="0" smtClean="0"/>
            </a:br>
            <a:r>
              <a:rPr lang="en-US" sz="1400" dirty="0" smtClean="0"/>
              <a:t>(Canadian Education Association, May 2009)</a:t>
            </a:r>
            <a:endParaRPr lang="en-US" sz="1400" dirty="0" smtClean="0">
              <a:ea typeface="ＭＳ Ｐゴシック" pitchFamily="29" charset="-128"/>
              <a:cs typeface="ＭＳ Ｐゴシック" pitchFamily="29"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1600" b="1" i="1" dirty="0" smtClean="0"/>
              <a:t>From “</a:t>
            </a:r>
            <a:r>
              <a:rPr lang="en-US" sz="1600" b="1" dirty="0" smtClean="0"/>
              <a:t>How People Learn: Brain, Mind, Experience, and School”</a:t>
            </a:r>
            <a:r>
              <a:rPr lang="en-US" sz="1600" dirty="0" smtClean="0"/>
              <a:t/>
            </a:r>
            <a:br>
              <a:rPr lang="en-US" sz="1600" dirty="0" smtClean="0"/>
            </a:br>
            <a:r>
              <a:rPr lang="en-US" sz="1600" dirty="0" smtClean="0"/>
              <a:t>John D. </a:t>
            </a:r>
            <a:r>
              <a:rPr lang="en-US" sz="1600" dirty="0" err="1" smtClean="0"/>
              <a:t>Bransford</a:t>
            </a:r>
            <a:r>
              <a:rPr lang="en-US" sz="1600" dirty="0" smtClean="0"/>
              <a:t>, Ann L. Brown, and Rodney R. Cocking, editors</a:t>
            </a:r>
            <a:endParaRPr lang="en-US" sz="1600" dirty="0"/>
          </a:p>
        </p:txBody>
      </p:sp>
      <p:sp>
        <p:nvSpPr>
          <p:cNvPr id="5" name="Content Placeholder 4"/>
          <p:cNvSpPr>
            <a:spLocks noGrp="1"/>
          </p:cNvSpPr>
          <p:nvPr>
            <p:ph idx="1"/>
          </p:nvPr>
        </p:nvSpPr>
        <p:spPr>
          <a:xfrm>
            <a:off x="739775" y="2791026"/>
            <a:ext cx="7662864" cy="3527979"/>
          </a:xfrm>
        </p:spPr>
        <p:txBody>
          <a:bodyPr>
            <a:noAutofit/>
          </a:bodyPr>
          <a:lstStyle/>
          <a:p>
            <a:pPr>
              <a:buNone/>
            </a:pPr>
            <a:r>
              <a:rPr lang="en-US" sz="1800" dirty="0" smtClean="0"/>
              <a:t>	“Even young infants are active learners who bring a point of view to the learning setting. The world they enter is not a "booming, buzzing confusion" (James, 1890), where every stimulus is equally salient. Instead, an infant's brain gives precedence to certain kinds of information: language, basic concepts of number, physical properties, and the movement of animate and inanimate objects. </a:t>
            </a:r>
            <a:r>
              <a:rPr lang="en-US" sz="1800" dirty="0" smtClean="0">
                <a:solidFill>
                  <a:srgbClr val="950097"/>
                </a:solidFill>
              </a:rPr>
              <a:t>In the most general sense, the contemporary view of learning is that people construct new knowledge and understandings based on what they already know and believe </a:t>
            </a:r>
            <a:r>
              <a:rPr lang="en-US" sz="1800" dirty="0" smtClean="0"/>
              <a:t>(e.g., Cobb, 1994; Piaget, 1952, 1973a,b, 1977, 1978; </a:t>
            </a:r>
            <a:r>
              <a:rPr lang="en-US" sz="1800" dirty="0" err="1" smtClean="0"/>
              <a:t>Vygotsky</a:t>
            </a:r>
            <a:r>
              <a:rPr lang="en-US" sz="1800" dirty="0" smtClean="0"/>
              <a:t>, 1962, 1978).” </a:t>
            </a:r>
          </a:p>
          <a:p>
            <a:pPr algn="just"/>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7"/>
          <p:cNvSpPr>
            <a:spLocks noGrp="1"/>
          </p:cNvSpPr>
          <p:nvPr>
            <p:ph type="title"/>
          </p:nvPr>
        </p:nvSpPr>
        <p:spPr/>
        <p:txBody>
          <a:bodyPr/>
          <a:lstStyle/>
          <a:p>
            <a:r>
              <a:rPr lang="en-US" sz="1600" b="1" i="1" dirty="0" smtClean="0"/>
              <a:t>From “</a:t>
            </a:r>
            <a:r>
              <a:rPr lang="en-US" sz="1600" b="1" dirty="0" smtClean="0"/>
              <a:t>How People Learn: Brain, Mind, Experience, and School”</a:t>
            </a:r>
            <a:r>
              <a:rPr lang="en-US" sz="1600" dirty="0" smtClean="0"/>
              <a:t/>
            </a:r>
            <a:br>
              <a:rPr lang="en-US" sz="1600" dirty="0" smtClean="0"/>
            </a:br>
            <a:r>
              <a:rPr lang="en-US" sz="1600" dirty="0" smtClean="0"/>
              <a:t>John D. </a:t>
            </a:r>
            <a:r>
              <a:rPr lang="en-US" sz="1600" dirty="0" err="1" smtClean="0"/>
              <a:t>Bransford</a:t>
            </a:r>
            <a:r>
              <a:rPr lang="en-US" sz="1600" dirty="0" smtClean="0"/>
              <a:t>, Ann L. Brown, and Rodney R. Cocking, editors</a:t>
            </a:r>
            <a:endParaRPr lang="en-US" sz="1600" dirty="0"/>
          </a:p>
        </p:txBody>
      </p:sp>
      <p:sp>
        <p:nvSpPr>
          <p:cNvPr id="6" name="Content Placeholder 5"/>
          <p:cNvSpPr>
            <a:spLocks noGrp="1"/>
          </p:cNvSpPr>
          <p:nvPr>
            <p:ph idx="1"/>
          </p:nvPr>
        </p:nvSpPr>
        <p:spPr/>
        <p:txBody>
          <a:bodyPr>
            <a:normAutofit/>
          </a:bodyPr>
          <a:lstStyle/>
          <a:p>
            <a:pPr algn="just">
              <a:buNone/>
            </a:pPr>
            <a:r>
              <a:rPr lang="en-US" dirty="0" smtClean="0"/>
              <a:t>	“A logical extension of the view that new knowledge must be constructed from existing knowledge is that </a:t>
            </a:r>
            <a:r>
              <a:rPr lang="en-US" dirty="0" smtClean="0">
                <a:solidFill>
                  <a:srgbClr val="950097"/>
                </a:solidFill>
              </a:rPr>
              <a:t>teachers need to pay attention to the incomplete understandings, the false beliefs, and the naive renditions of concepts that learners bring with them to a given subject. Teachers then need to build on these ideas in ways that help each student achieve a more mature understanding. </a:t>
            </a:r>
            <a:r>
              <a:rPr lang="en-US" dirty="0" smtClean="0"/>
              <a:t>If students' initial ideas and beliefs are ignored, the understandings that they develop can be very different from what the teacher intends.”</a:t>
            </a:r>
          </a:p>
          <a:p>
            <a:pPr algn="just"/>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7"/>
          <p:cNvSpPr>
            <a:spLocks noGrp="1"/>
          </p:cNvSpPr>
          <p:nvPr>
            <p:ph type="title"/>
          </p:nvPr>
        </p:nvSpPr>
        <p:spPr/>
        <p:txBody>
          <a:bodyPr/>
          <a:lstStyle/>
          <a:p>
            <a:r>
              <a:rPr lang="en-US" sz="1600" b="1" i="1" dirty="0" smtClean="0"/>
              <a:t>From “</a:t>
            </a:r>
            <a:r>
              <a:rPr lang="en-US" sz="1600" b="1" dirty="0" smtClean="0"/>
              <a:t>How People Learn: Brain, Mind, Experience, and School”</a:t>
            </a:r>
            <a:r>
              <a:rPr lang="en-US" sz="1600" dirty="0" smtClean="0"/>
              <a:t/>
            </a:r>
            <a:br>
              <a:rPr lang="en-US" sz="1600" dirty="0" smtClean="0"/>
            </a:br>
            <a:r>
              <a:rPr lang="en-US" sz="1600" dirty="0" smtClean="0"/>
              <a:t>John D. </a:t>
            </a:r>
            <a:r>
              <a:rPr lang="en-US" sz="1600" dirty="0" err="1" smtClean="0"/>
              <a:t>Bransford</a:t>
            </a:r>
            <a:r>
              <a:rPr lang="en-US" sz="1600" dirty="0" smtClean="0"/>
              <a:t>, Ann L. Brown, and Rodney R. Cocking, editors</a:t>
            </a:r>
            <a:endParaRPr lang="en-US" sz="1600" dirty="0"/>
          </a:p>
        </p:txBody>
      </p:sp>
      <p:sp>
        <p:nvSpPr>
          <p:cNvPr id="8" name="Content Placeholder 7"/>
          <p:cNvSpPr>
            <a:spLocks noGrp="1"/>
          </p:cNvSpPr>
          <p:nvPr>
            <p:ph idx="1"/>
          </p:nvPr>
        </p:nvSpPr>
        <p:spPr>
          <a:xfrm>
            <a:off x="174782" y="2400085"/>
            <a:ext cx="8820653" cy="3975057"/>
          </a:xfrm>
        </p:spPr>
        <p:txBody>
          <a:bodyPr>
            <a:noAutofit/>
          </a:bodyPr>
          <a:lstStyle/>
          <a:p>
            <a:pPr>
              <a:buNone/>
            </a:pPr>
            <a:r>
              <a:rPr lang="en-US" sz="1600" dirty="0" smtClean="0"/>
              <a:t>	“A </a:t>
            </a:r>
            <a:r>
              <a:rPr lang="en-US" sz="1600" dirty="0" smtClean="0">
                <a:solidFill>
                  <a:srgbClr val="950097"/>
                </a:solidFill>
              </a:rPr>
              <a:t>common misconception </a:t>
            </a:r>
            <a:r>
              <a:rPr lang="en-US" sz="1600" dirty="0" smtClean="0"/>
              <a:t>regarding "constructivist" theories of knowing (that existing knowledge is used to build new knowledge) </a:t>
            </a:r>
            <a:r>
              <a:rPr lang="en-US" sz="1600" dirty="0" smtClean="0">
                <a:solidFill>
                  <a:srgbClr val="950097"/>
                </a:solidFill>
              </a:rPr>
              <a:t>is that teachers should never tell students anything directly but, instead, should always allow them to construct knowledge for themselves. </a:t>
            </a:r>
            <a:r>
              <a:rPr lang="en-US" sz="1600" dirty="0" smtClean="0"/>
              <a:t>This perspective confuses a theory of pedagogy (teaching) with a theory of knowing. Constructivists assume that all knowledge is constructed from previous knowledge, irrespective of how one is taught (e.g., Cobb 1994)—even listening to a lecture involves active attempts to construct new knowledge. Fish Is Fish (</a:t>
            </a:r>
            <a:r>
              <a:rPr lang="en-US" sz="1600" dirty="0" err="1" smtClean="0"/>
              <a:t>Lionni</a:t>
            </a:r>
            <a:r>
              <a:rPr lang="en-US" sz="1600" dirty="0" smtClean="0"/>
              <a:t>, 1970) and attempts to teach children that the earth is round (</a:t>
            </a:r>
            <a:r>
              <a:rPr lang="en-US" sz="1600" dirty="0" err="1" smtClean="0"/>
              <a:t>Vosniadou</a:t>
            </a:r>
            <a:r>
              <a:rPr lang="en-US" sz="1600" dirty="0" smtClean="0"/>
              <a:t> and Brewer, 1989) show why simply providing lectures frequently does not work. Nevertheless, there are times, usually after people have first grappled with issues on their own, that "teaching by telling" can work extremely well (e.g., Schwartz and </a:t>
            </a:r>
            <a:r>
              <a:rPr lang="en-US" sz="1600" dirty="0" err="1" smtClean="0"/>
              <a:t>Bransford</a:t>
            </a:r>
            <a:r>
              <a:rPr lang="en-US" sz="1600" dirty="0" smtClean="0"/>
              <a:t>, in press). 2</a:t>
            </a:r>
          </a:p>
          <a:p>
            <a:pPr>
              <a:buNone/>
            </a:pPr>
            <a:r>
              <a:rPr lang="en-US" sz="1600" dirty="0" smtClean="0"/>
              <a:t>	However, teachers still need to pay attention to students' interpretations and provide guidance when necessary.</a:t>
            </a:r>
          </a:p>
          <a:p>
            <a:pPr>
              <a:buNone/>
            </a:pPr>
            <a:r>
              <a:rPr lang="en-US" sz="1600" dirty="0" smtClean="0"/>
              <a:t>	There is a good deal of evidence that learning is enhanced when teachers pay attention to the knowledge and beliefs that learners bring to a learning task, use this knowledge as a starting point for new instruction, and monitor students' changing conceptions as instruction proceeds.” </a:t>
            </a:r>
          </a:p>
          <a:p>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7"/>
          <p:cNvSpPr>
            <a:spLocks noGrp="1"/>
          </p:cNvSpPr>
          <p:nvPr>
            <p:ph type="title"/>
          </p:nvPr>
        </p:nvSpPr>
        <p:spPr/>
        <p:txBody>
          <a:bodyPr/>
          <a:lstStyle/>
          <a:p>
            <a:r>
              <a:rPr lang="en-US" sz="1600" b="1" i="1" dirty="0" smtClean="0"/>
              <a:t>From “</a:t>
            </a:r>
            <a:r>
              <a:rPr lang="en-US" sz="1600" b="1" dirty="0" smtClean="0"/>
              <a:t>How People Learn: Brain, Mind, Experience, and School”</a:t>
            </a:r>
            <a:r>
              <a:rPr lang="en-US" sz="1600" dirty="0" smtClean="0"/>
              <a:t/>
            </a:r>
            <a:br>
              <a:rPr lang="en-US" sz="1600" dirty="0" smtClean="0"/>
            </a:br>
            <a:r>
              <a:rPr lang="en-US" sz="1600" dirty="0" smtClean="0"/>
              <a:t>John D. </a:t>
            </a:r>
            <a:r>
              <a:rPr lang="en-US" sz="1600" dirty="0" err="1" smtClean="0"/>
              <a:t>Bransford</a:t>
            </a:r>
            <a:r>
              <a:rPr lang="en-US" sz="1600" dirty="0" smtClean="0"/>
              <a:t>, Ann L. Brown, and Rodney R. Cocking, editors</a:t>
            </a:r>
            <a:endParaRPr lang="en-US" sz="1600"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…key characteristics of learning and transfer that have important implications for education:</a:t>
            </a:r>
          </a:p>
          <a:p>
            <a:r>
              <a:rPr lang="en-US" dirty="0" smtClean="0">
                <a:solidFill>
                  <a:srgbClr val="950097"/>
                </a:solidFill>
              </a:rPr>
              <a:t>Initial learning is necessary for transfer, and a considerable amount is known about the kinds of learning experiences that support transfer.</a:t>
            </a:r>
          </a:p>
          <a:p>
            <a:r>
              <a:rPr lang="en-US" dirty="0" smtClean="0">
                <a:solidFill>
                  <a:srgbClr val="0000FF"/>
                </a:solidFill>
              </a:rPr>
              <a:t>Knowledge that is overly contextualized can reduce transfer; abstract representations of knowledge can help promote transfer.</a:t>
            </a:r>
          </a:p>
          <a:p>
            <a:r>
              <a:rPr lang="en-US" dirty="0" smtClean="0"/>
              <a:t>Transfer is best viewed as an active, dynamic process rather than a passive end-product of a particular set of learning experiences.</a:t>
            </a:r>
          </a:p>
          <a:p>
            <a:r>
              <a:rPr lang="en-US" dirty="0" smtClean="0"/>
              <a:t>All new learning involves transfer based on previous learning, and this fact has important implications for the design of instruction that helps students learn.</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STOP and Reflect…</a:t>
            </a:r>
            <a:endParaRPr lang="en-US" dirty="0"/>
          </a:p>
        </p:txBody>
      </p:sp>
      <p:sp>
        <p:nvSpPr>
          <p:cNvPr id="7" name="Text Placeholder 6"/>
          <p:cNvSpPr>
            <a:spLocks noGrp="1"/>
          </p:cNvSpPr>
          <p:nvPr>
            <p:ph type="body" sz="half" idx="2"/>
          </p:nvPr>
        </p:nvSpPr>
        <p:spPr/>
        <p:txBody>
          <a:bodyPr/>
          <a:lstStyle/>
          <a:p>
            <a:r>
              <a:rPr lang="en-US" dirty="0" smtClean="0"/>
              <a:t>What are your preconceptions about accessing prior knowledge?</a:t>
            </a:r>
          </a:p>
          <a:p>
            <a:pPr>
              <a:buFontTx/>
              <a:buChar char="-"/>
            </a:pPr>
            <a:r>
              <a:rPr lang="en-US" dirty="0" smtClean="0"/>
              <a:t>How do you think this could be done?</a:t>
            </a:r>
          </a:p>
          <a:p>
            <a:pPr lvl="1">
              <a:buFontTx/>
              <a:buChar char="-"/>
            </a:pPr>
            <a:r>
              <a:rPr lang="en-US" sz="1600" dirty="0" smtClean="0"/>
              <a:t>Consider Unit </a:t>
            </a:r>
            <a:r>
              <a:rPr lang="en-US" sz="1600" dirty="0" smtClean="0"/>
              <a:t>2.2</a:t>
            </a:r>
            <a:r>
              <a:rPr lang="en-US" sz="1600" dirty="0" smtClean="0"/>
              <a:t> </a:t>
            </a:r>
            <a:endParaRPr lang="en-US" sz="1600" dirty="0" smtClean="0"/>
          </a:p>
        </p:txBody>
      </p:sp>
      <p:pic>
        <p:nvPicPr>
          <p:cNvPr id="9" name="Picture 1"/>
          <p:cNvPicPr>
            <a:picLocks noGrp="1" noChangeAspect="1" noChangeArrowheads="1"/>
          </p:cNvPicPr>
          <p:nvPr>
            <p:ph type="pic" sz="quarter" idx="13"/>
          </p:nvPr>
        </p:nvPicPr>
        <p:blipFill>
          <a:blip r:embed="rId2"/>
          <a:srcRect/>
          <a:stretch>
            <a:fillRect/>
          </a:stretch>
        </p:blipFill>
        <p:spPr bwMode="auto">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STOP and Reflect…</a:t>
            </a:r>
            <a:endParaRPr lang="en-US" dirty="0"/>
          </a:p>
        </p:txBody>
      </p:sp>
      <p:sp>
        <p:nvSpPr>
          <p:cNvPr id="7" name="Text Placeholder 6"/>
          <p:cNvSpPr>
            <a:spLocks noGrp="1"/>
          </p:cNvSpPr>
          <p:nvPr>
            <p:ph type="body" sz="half" idx="2"/>
          </p:nvPr>
        </p:nvSpPr>
        <p:spPr/>
        <p:txBody>
          <a:bodyPr/>
          <a:lstStyle/>
          <a:p>
            <a:r>
              <a:rPr lang="en-US" dirty="0" smtClean="0"/>
              <a:t>In your suggested approach:</a:t>
            </a:r>
          </a:p>
          <a:p>
            <a:pPr>
              <a:buFont typeface="Arial"/>
              <a:buChar char="•"/>
            </a:pPr>
            <a:r>
              <a:rPr lang="en-US" sz="1600" dirty="0" smtClean="0"/>
              <a:t>Are you building on previous knowledge?</a:t>
            </a:r>
          </a:p>
          <a:p>
            <a:pPr>
              <a:buFont typeface="Arial"/>
              <a:buChar char="•"/>
            </a:pPr>
            <a:r>
              <a:rPr lang="en-US" sz="1600" dirty="0" smtClean="0"/>
              <a:t>Do students have sufficient background knowledge to build on?</a:t>
            </a:r>
          </a:p>
          <a:p>
            <a:pPr>
              <a:buFont typeface="Arial"/>
              <a:buChar char="•"/>
            </a:pPr>
            <a:r>
              <a:rPr lang="en-US" sz="1600" dirty="0" smtClean="0"/>
              <a:t>Is your approach leading to the development of conceptual and abstract understanding – does it leads students to understanding the larger disciplinary concepts?</a:t>
            </a:r>
            <a:endParaRPr lang="en-US" sz="1600" dirty="0"/>
          </a:p>
        </p:txBody>
      </p:sp>
      <p:pic>
        <p:nvPicPr>
          <p:cNvPr id="9" name="Picture 1"/>
          <p:cNvPicPr>
            <a:picLocks noGrp="1" noChangeAspect="1" noChangeArrowheads="1"/>
          </p:cNvPicPr>
          <p:nvPr>
            <p:ph type="pic" sz="quarter" idx="13"/>
          </p:nvPr>
        </p:nvPicPr>
        <p:blipFill>
          <a:blip r:embed="rId2"/>
          <a:srcRect/>
          <a:stretch>
            <a:fillRect/>
          </a:stretch>
        </p:blipFill>
        <p:spPr bwMode="auto">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2526</TotalTime>
  <Words>1698</Words>
  <Application>Microsoft Macintosh PowerPoint</Application>
  <PresentationFormat>On-screen Show (4:3)</PresentationFormat>
  <Paragraphs>84</Paragraphs>
  <Slides>20</Slides>
  <Notes>6</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Genesis</vt:lpstr>
      <vt:lpstr>Understanding student engagement:   exploring perspectives and approaches</vt:lpstr>
      <vt:lpstr>Exploring perspectives from theory and research</vt:lpstr>
      <vt:lpstr>PRINCIPLE 1: TEACHERS ARE DESIGNERS OF LEARNING “What did you do in school today?: Teaching Effectiveness Framework and Rubric”  (Canadian Education Association, May 2009)</vt:lpstr>
      <vt:lpstr>From “How People Learn: Brain, Mind, Experience, and School” John D. Bransford, Ann L. Brown, and Rodney R. Cocking, editors</vt:lpstr>
      <vt:lpstr>From “How People Learn: Brain, Mind, Experience, and School” John D. Bransford, Ann L. Brown, and Rodney R. Cocking, editors</vt:lpstr>
      <vt:lpstr>From “How People Learn: Brain, Mind, Experience, and School” John D. Bransford, Ann L. Brown, and Rodney R. Cocking, editors</vt:lpstr>
      <vt:lpstr>From “How People Learn: Brain, Mind, Experience, and School” John D. Bransford, Ann L. Brown, and Rodney R. Cocking, editors</vt:lpstr>
      <vt:lpstr>STOP and Reflect…</vt:lpstr>
      <vt:lpstr>STOP and Reflect…</vt:lpstr>
      <vt:lpstr>3 approaches</vt:lpstr>
      <vt:lpstr>Approach #1:  working with text</vt:lpstr>
      <vt:lpstr>How do these images represent “caring”?</vt:lpstr>
      <vt:lpstr>How do these images represent “caring”?</vt:lpstr>
      <vt:lpstr>How do these images represent “caring”?</vt:lpstr>
      <vt:lpstr>What concepts emerge from this sequence?</vt:lpstr>
      <vt:lpstr>Approach #3:  Working beyond text</vt:lpstr>
      <vt:lpstr>Slide 17</vt:lpstr>
      <vt:lpstr>Slide 18</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Mehjabeen Datoo</dc:creator>
  <cp:lastModifiedBy>Mehjabeen Datoo</cp:lastModifiedBy>
  <cp:revision>37</cp:revision>
  <cp:lastPrinted>2010-10-15T17:49:21Z</cp:lastPrinted>
  <dcterms:created xsi:type="dcterms:W3CDTF">2010-11-12T01:39:18Z</dcterms:created>
  <dcterms:modified xsi:type="dcterms:W3CDTF">2010-11-12T01:44:01Z</dcterms:modified>
</cp:coreProperties>
</file>